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74" r:id="rId3"/>
    <p:sldMasterId id="2147483678" r:id="rId4"/>
    <p:sldMasterId id="2147483680" r:id="rId5"/>
    <p:sldMasterId id="2147483692" r:id="rId6"/>
    <p:sldMasterId id="2147483706" r:id="rId7"/>
    <p:sldMasterId id="2147483708" r:id="rId8"/>
  </p:sldMasterIdLst>
  <p:notesMasterIdLst>
    <p:notesMasterId r:id="rId52"/>
  </p:notesMasterIdLst>
  <p:sldIdLst>
    <p:sldId id="256" r:id="rId9"/>
    <p:sldId id="257" r:id="rId10"/>
    <p:sldId id="258" r:id="rId11"/>
    <p:sldId id="363" r:id="rId12"/>
    <p:sldId id="462" r:id="rId13"/>
    <p:sldId id="314" r:id="rId14"/>
    <p:sldId id="400" r:id="rId15"/>
    <p:sldId id="268" r:id="rId16"/>
    <p:sldId id="269" r:id="rId17"/>
    <p:sldId id="445" r:id="rId18"/>
    <p:sldId id="465" r:id="rId19"/>
    <p:sldId id="463" r:id="rId20"/>
    <p:sldId id="464" r:id="rId21"/>
    <p:sldId id="484" r:id="rId22"/>
    <p:sldId id="485" r:id="rId23"/>
    <p:sldId id="364" r:id="rId24"/>
    <p:sldId id="284" r:id="rId25"/>
    <p:sldId id="285" r:id="rId26"/>
    <p:sldId id="389" r:id="rId27"/>
    <p:sldId id="286" r:id="rId28"/>
    <p:sldId id="466" r:id="rId29"/>
    <p:sldId id="377" r:id="rId30"/>
    <p:sldId id="467" r:id="rId31"/>
    <p:sldId id="469" r:id="rId32"/>
    <p:sldId id="470" r:id="rId33"/>
    <p:sldId id="487" r:id="rId34"/>
    <p:sldId id="488" r:id="rId35"/>
    <p:sldId id="455" r:id="rId36"/>
    <p:sldId id="489" r:id="rId37"/>
    <p:sldId id="473" r:id="rId38"/>
    <p:sldId id="474" r:id="rId39"/>
    <p:sldId id="475" r:id="rId40"/>
    <p:sldId id="476" r:id="rId41"/>
    <p:sldId id="477" r:id="rId42"/>
    <p:sldId id="478" r:id="rId43"/>
    <p:sldId id="490" r:id="rId44"/>
    <p:sldId id="479" r:id="rId45"/>
    <p:sldId id="480" r:id="rId46"/>
    <p:sldId id="481" r:id="rId47"/>
    <p:sldId id="483" r:id="rId48"/>
    <p:sldId id="486" r:id="rId49"/>
    <p:sldId id="308" r:id="rId50"/>
    <p:sldId id="482" r:id="rId5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C4628"/>
    <a:srgbClr val="27932E"/>
    <a:srgbClr val="F66996"/>
    <a:srgbClr val="F6B6E7"/>
    <a:srgbClr val="C085B8"/>
    <a:srgbClr val="FFFFFF"/>
    <a:srgbClr val="9D8A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26" autoAdjust="0"/>
    <p:restoredTop sz="94636"/>
  </p:normalViewPr>
  <p:slideViewPr>
    <p:cSldViewPr snapToGrid="0">
      <p:cViewPr>
        <p:scale>
          <a:sx n="71" d="100"/>
          <a:sy n="71" d="100"/>
        </p:scale>
        <p:origin x="-1776" y="-5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theme" Target="theme/theme1.xml"/><Relationship Id="rId76" Type="http://schemas.microsoft.com/office/2015/10/relationships/revisionInfo" Target="revisionInfo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fld id="{3D92F076-1907-4AC7-A8E0-78E7C362237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fld id="{FC04051B-6DBA-4D4E-8287-134686DBA6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5593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320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95694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2654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9867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986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778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4041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7785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2654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761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761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76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2560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644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747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747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97130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ea typeface="宋体" panose="02010600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3825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14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026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429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343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299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5008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190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2576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19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7867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ea typeface="宋体" panose="02010600030101010101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0915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4950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922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2759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705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>
                <a:ea typeface="宋体" panose="02010600030101010101" pitchFamily="2" charset="-122"/>
              </a:defRPr>
            </a:lvl1pPr>
            <a:lvl2pPr>
              <a:defRPr sz="2800">
                <a:ea typeface="宋体" panose="02010600030101010101" pitchFamily="2" charset="-122"/>
              </a:defRPr>
            </a:lvl2pPr>
            <a:lvl3pPr>
              <a:defRPr sz="2400">
                <a:ea typeface="宋体" panose="02010600030101010101" pitchFamily="2" charset="-122"/>
              </a:defRPr>
            </a:lvl3pPr>
            <a:lvl4pPr>
              <a:defRPr sz="2000">
                <a:ea typeface="宋体" panose="02010600030101010101" pitchFamily="2" charset="-122"/>
              </a:defRPr>
            </a:lvl4pPr>
            <a:lvl5pPr>
              <a:defRPr sz="2000">
                <a:ea typeface="宋体" panose="02010600030101010101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ea typeface="宋体" panose="02010600030101010101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314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>
                <a:ea typeface="宋体" panose="02010600030101010101" pitchFamily="2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ea typeface="宋体" panose="02010600030101010101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17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2898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11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191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742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103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501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5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81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3.png"/><Relationship Id="rId7" Type="http://schemas.openxmlformats.org/officeDocument/2006/relationships/slide" Target="slide1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1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6.xml"/><Relationship Id="rId5" Type="http://schemas.openxmlformats.org/officeDocument/2006/relationships/slide" Target="slide22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" Target="slide4.xml"/><Relationship Id="rId7" Type="http://schemas.openxmlformats.org/officeDocument/2006/relationships/slide" Target="slide4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24.xml"/><Relationship Id="rId5" Type="http://schemas.openxmlformats.org/officeDocument/2006/relationships/slide" Target="slide28.xml"/><Relationship Id="rId4" Type="http://schemas.openxmlformats.org/officeDocument/2006/relationships/slide" Target="slide1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3.png"/><Relationship Id="rId7" Type="http://schemas.openxmlformats.org/officeDocument/2006/relationships/slide" Target="slide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4.xml"/><Relationship Id="rId5" Type="http://schemas.openxmlformats.org/officeDocument/2006/relationships/slide" Target="slide14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443" y="4500154"/>
            <a:ext cx="2344122" cy="794084"/>
          </a:xfrm>
          <a:prstGeom prst="rect">
            <a:avLst/>
          </a:prstGeom>
          <a:solidFill>
            <a:srgbClr val="FF0000">
              <a:alpha val="5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제</a:t>
            </a:r>
            <a:r>
              <a:rPr kumimoji="1" lang="en-US" altLang="ko-KR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7</a:t>
            </a:r>
            <a:r>
              <a:rPr kumimoji="1" lang="ko-KR" altLang="en-US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과</a:t>
            </a:r>
            <a:endParaRPr kumimoji="1" lang="zh-CN" altLang="en-US" sz="4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9565" y="4500154"/>
            <a:ext cx="6954254" cy="794084"/>
          </a:xfrm>
          <a:prstGeom prst="rect">
            <a:avLst/>
          </a:prstGeom>
          <a:solidFill>
            <a:schemeClr val="accent2">
              <a:lumMod val="40000"/>
              <a:lumOff val="6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3200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5</a:t>
            </a:r>
            <a:r>
              <a:rPr kumimoji="1" lang="ko-KR" altLang="en-US" sz="3200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월은 정말 돈 나갈 </a:t>
            </a:r>
            <a:r>
              <a:rPr kumimoji="1" lang="ko-KR" altLang="en-US" sz="32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데 많은 </a:t>
            </a:r>
            <a:r>
              <a:rPr kumimoji="1" lang="ko-KR" altLang="en-US" sz="3200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것 같아요</a:t>
            </a:r>
            <a:endParaRPr kumimoji="1" lang="zh-CN" altLang="en-US" sz="3200" b="1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955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2526" y="1130970"/>
            <a:ext cx="8197774" cy="574003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ko-KR" altLang="en-US" sz="2800" b="1" dirty="0"/>
              <a:t> 만만치 않다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惯用语，表示某事或某情况已经达到不可忽视的程度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91581" y="2439996"/>
            <a:ext cx="7827943" cy="422885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ea typeface="宋体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FFC000"/>
              </a:solidFill>
              <a:ea typeface="宋体" panose="02010600030101010101" pitchFamily="2" charset="-122"/>
            </a:endParaRPr>
          </a:p>
          <a:p>
            <a:r>
              <a:rPr lang="en-US" altLang="ko-KR" sz="2400" dirty="0" smtClean="0"/>
              <a:t>1</a:t>
            </a:r>
            <a:r>
              <a:rPr lang="en-US" altLang="ko-KR" sz="2400" dirty="0"/>
              <a:t>) </a:t>
            </a:r>
            <a:r>
              <a:rPr lang="ko-KR" altLang="en-US" sz="2400" dirty="0"/>
              <a:t>생활 비용 중 식비가 만만치 않아요</a:t>
            </a:r>
            <a:r>
              <a:rPr lang="en-US" altLang="ko-KR" sz="2400" dirty="0"/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在生活费中，伙食费不可忽视。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그 친구 실력도 만만치 않아요</a:t>
            </a:r>
            <a:r>
              <a:rPr lang="en-US" altLang="ko-KR" sz="2400" dirty="0"/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那个朋友的实力也不容忽视。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우리가 이번 노래자랑에서 </a:t>
            </a:r>
            <a:r>
              <a:rPr lang="en-US" altLang="ko-KR" sz="2400" dirty="0"/>
              <a:t>1</a:t>
            </a:r>
            <a:r>
              <a:rPr lang="ko-KR" altLang="en-US" sz="2400" dirty="0"/>
              <a:t>등 할 수 있겠죠</a:t>
            </a:r>
            <a:r>
              <a:rPr lang="en-US" altLang="ko-KR" sz="2400" dirty="0"/>
              <a:t>?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我们在这次歌曲大赛中能得第一吧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참가한 학생들의 노래 실력이 모두 만만치 않아서 잘 모르겠어요</a:t>
            </a:r>
            <a:r>
              <a:rPr lang="en-US" altLang="ko-KR" sz="2400" dirty="0"/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参赛学生的实力都不容忽视，我也不确定。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120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98447" y="1494446"/>
            <a:ext cx="8346568" cy="3046988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400" dirty="0"/>
              <a:t>4)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다음 달에는 새 차를 구입할 수 있겠죠</a:t>
            </a:r>
            <a:r>
              <a:rPr lang="en-US" altLang="ko-KR" sz="24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en-US" altLang="ko-KR" sz="2400" dirty="0">
                <a:sym typeface="Symbol"/>
              </a:rPr>
              <a:t> </a:t>
            </a:r>
            <a:r>
              <a:rPr lang="ko-KR" altLang="en-US" sz="2400" dirty="0"/>
              <a:t>　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400" dirty="0"/>
              <a:t>5)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우리 반에서 성민 씨가 힘이 제일 센가요</a:t>
            </a:r>
            <a:r>
              <a:rPr lang="en-US" altLang="ko-KR" sz="24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 </a:t>
            </a:r>
            <a:r>
              <a:rPr lang="ko-KR" altLang="en-US" sz="2400" dirty="0"/>
              <a:t>　　　　　　　　　　　　　　　　　　　　　　　　　　　　　　　　　　　　　　　　　　　　　　　　　　</a:t>
            </a:r>
            <a:r>
              <a:rPr lang="ko-KR" altLang="en-US" sz="2000" dirty="0"/>
              <a:t>　　　　　　　　　　　　　　　　　　　　　　　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382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854" y="1130970"/>
            <a:ext cx="8197774" cy="50475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ko-KR" altLang="en-US" sz="2800" b="1" dirty="0"/>
              <a:t>～고자 하다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惯用型，接在动词词干后，表示说话人的意图或愿望。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58028" y="2729299"/>
            <a:ext cx="7827943" cy="341632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ea typeface="宋体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FFC000"/>
              </a:solidFill>
              <a:ea typeface="宋体" panose="02010600030101010101" pitchFamily="2" charset="-122"/>
            </a:endParaRPr>
          </a:p>
          <a:p>
            <a:r>
              <a:rPr lang="en-US" altLang="ko-KR" sz="2400" dirty="0" smtClean="0"/>
              <a:t>1</a:t>
            </a:r>
            <a:r>
              <a:rPr lang="en-US" altLang="ko-KR" sz="2400" dirty="0"/>
              <a:t>) </a:t>
            </a:r>
            <a:r>
              <a:rPr lang="ko-KR" altLang="en-US" sz="2400" dirty="0"/>
              <a:t>계획대로 내일 떠나고자 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按照计划我们打算明天离开。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우리 회사의 이익만을 챙기고자 하는 일은 아니에요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这件事不能只顾我们公司的利益。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무엇을 건의하려고 해요</a:t>
            </a:r>
            <a:r>
              <a:rPr lang="en-US" altLang="ko-KR" sz="2400" dirty="0"/>
              <a:t>?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你想提什么建议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운동장 확장에 대해 건의하고자 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我打算建议扩建操场。</a:t>
            </a:r>
          </a:p>
        </p:txBody>
      </p:sp>
    </p:spTree>
    <p:extLst>
      <p:ext uri="{BB962C8B-B14F-4D97-AF65-F5344CB8AC3E}">
        <p14:creationId xmlns:p14="http://schemas.microsoft.com/office/powerpoint/2010/main" val="153249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7827943" cy="3415743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/>
              <a:t>4)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앞으로 무엇을 할 거예요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 </a:t>
            </a:r>
            <a:r>
              <a:rPr lang="en-US" altLang="ko-KR" sz="2800" dirty="0">
                <a:sym typeface="Symbol"/>
              </a:rPr>
              <a:t></a:t>
            </a:r>
            <a:r>
              <a:rPr lang="ko-KR" altLang="en-US" sz="2800" dirty="0"/>
              <a:t>　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여기에 온 이유가 뭐예요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</a:t>
            </a:r>
            <a:r>
              <a:rPr lang="en-US" altLang="ko-KR" sz="2800" dirty="0" smtClean="0">
                <a:sym typeface="Symbol"/>
              </a:rPr>
              <a:t></a:t>
            </a:r>
            <a:r>
              <a:rPr lang="ko-KR" altLang="en-US" sz="2800" dirty="0"/>
              <a:t>　　　　　　　　　　　　　　　　　　　　　　　　　　　　</a:t>
            </a:r>
            <a:r>
              <a:rPr lang="ko-KR" altLang="en-US" sz="2400" dirty="0"/>
              <a:t>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92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2526" y="1130970"/>
            <a:ext cx="8197774" cy="450892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4. </a:t>
            </a:r>
            <a:r>
              <a:rPr lang="ko-KR" altLang="en-US" sz="2800" b="1" dirty="0"/>
              <a:t>～</a:t>
            </a:r>
            <a:r>
              <a:rPr lang="en-US" altLang="ko-KR" sz="2800" b="1" dirty="0"/>
              <a:t>(</a:t>
            </a:r>
            <a:r>
              <a:rPr lang="ko-KR" altLang="en-US" sz="2800" b="1" dirty="0"/>
              <a:t>으</a:t>
            </a:r>
            <a:r>
              <a:rPr lang="en-US" altLang="ko-KR" sz="2800" b="1" dirty="0"/>
              <a:t>)</a:t>
            </a:r>
            <a:r>
              <a:rPr lang="ko-KR" altLang="en-US" sz="2800" b="1" dirty="0"/>
              <a:t>ㄹ걸</a:t>
            </a:r>
            <a:r>
              <a:rPr lang="en-US" altLang="ko-KR" sz="2800" b="1" dirty="0"/>
              <a:t>(</a:t>
            </a:r>
            <a:r>
              <a:rPr lang="ko-KR" altLang="en-US" sz="2800" b="1" dirty="0"/>
              <a:t>요</a:t>
            </a:r>
            <a:r>
              <a:rPr lang="en-US" altLang="ko-KR" sz="2800" b="1" dirty="0"/>
              <a:t>)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终结词尾，接在谓词词干后，表示不确定、推测。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97442" y="2215363"/>
            <a:ext cx="7827943" cy="341632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ea typeface="宋体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FFC000"/>
              </a:solidFill>
              <a:ea typeface="宋体" panose="02010600030101010101" pitchFamily="2" charset="-122"/>
            </a:endParaRPr>
          </a:p>
          <a:p>
            <a:r>
              <a:rPr lang="en-US" altLang="ko-KR" sz="2400" dirty="0"/>
              <a:t>1) </a:t>
            </a:r>
            <a:r>
              <a:rPr lang="ko-KR" altLang="en-US" sz="2400" dirty="0"/>
              <a:t>지금 오고 있을걸요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现在应该在来的路上。</a:t>
            </a:r>
          </a:p>
          <a:p>
            <a:r>
              <a:rPr lang="en-US" altLang="ko-KR" sz="2400" dirty="0"/>
              <a:t>2) 10</a:t>
            </a:r>
            <a:r>
              <a:rPr lang="ko-KR" altLang="en-US" sz="2400" dirty="0"/>
              <a:t>시니까 버스가 곧 도착할걸요</a:t>
            </a:r>
            <a:r>
              <a:rPr lang="en-US" altLang="ko-KR" sz="2400" dirty="0"/>
              <a:t>.</a:t>
            </a:r>
          </a:p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点了，公交车应该马上到了。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지은 씨는 왜 안 보이죠</a:t>
            </a:r>
            <a:r>
              <a:rPr lang="en-US" altLang="ko-KR" sz="2400" dirty="0"/>
              <a:t>?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知恩去哪里了？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도서관에 있을걸요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应该在图书馆吧。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769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98447" y="1494446"/>
            <a:ext cx="8346568" cy="3046988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400" dirty="0"/>
              <a:t>4)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지금 바로 떠날까요</a:t>
            </a:r>
            <a:r>
              <a:rPr lang="en-US" altLang="ko-KR" sz="24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400" dirty="0"/>
              <a:t>나</a:t>
            </a:r>
            <a:r>
              <a:rPr lang="en-US" altLang="ko-KR" sz="2400" dirty="0" smtClean="0"/>
              <a:t>:</a:t>
            </a:r>
            <a:r>
              <a:rPr lang="en-US" altLang="ko-KR" sz="2400" dirty="0">
                <a:sym typeface="Symbol"/>
              </a:rPr>
              <a:t>  </a:t>
            </a:r>
            <a:r>
              <a:rPr lang="ko-KR" altLang="en-US" sz="24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400" dirty="0"/>
              <a:t>5)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학교 정문 앞의 슈퍼로 가 볼까요</a:t>
            </a:r>
            <a:r>
              <a:rPr lang="en-US" altLang="ko-KR" sz="24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400" dirty="0"/>
              <a:t>나</a:t>
            </a:r>
            <a:r>
              <a:rPr lang="en-US" altLang="ko-KR" sz="2400" dirty="0"/>
              <a:t>: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 </a:t>
            </a:r>
            <a:r>
              <a:rPr lang="ko-KR" altLang="en-US" sz="2400" dirty="0"/>
              <a:t>　　　　　　　　　　　　　　　　　　　　　　　　　　　　　　　　　　　　　　　　　　　　　　　　　　</a:t>
            </a:r>
            <a:r>
              <a:rPr lang="ko-KR" altLang="en-US" sz="2000" dirty="0"/>
              <a:t>　　　　　　　　　　　　　　　　　　　　　　　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880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2" y="2794665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342" y="27946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651" y="2794665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03283" y="3300824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6" action="ppaction://hlinksldjump"/>
              </a:rPr>
              <a:t>어휘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6" action="ppaction://hlinksldjump"/>
              </a:rPr>
              <a:t>2</a:t>
            </a:r>
            <a:endParaRPr kumimoji="1"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48283" y="3320241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대화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7" action="ppaction://hlinksldjump"/>
              </a:rPr>
              <a:t>2</a:t>
            </a:r>
            <a:endParaRPr kumimoji="1"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42101" y="3329258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문법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8" action="ppaction://hlinksldjump"/>
              </a:rPr>
              <a:t>2</a:t>
            </a:r>
            <a:endParaRPr kumimoji="1"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30" name="直接连接符 25"/>
          <p:cNvCxnSpPr>
            <a:cxnSpLocks/>
          </p:cNvCxnSpPr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88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12166" y="1123794"/>
            <a:ext cx="4065846" cy="2034233"/>
            <a:chOff x="400725" y="2066351"/>
            <a:chExt cx="4065846" cy="2034233"/>
          </a:xfrm>
        </p:grpSpPr>
        <p:sp>
          <p:nvSpPr>
            <p:cNvPr id="22" name="矩形 21"/>
            <p:cNvSpPr>
              <a:spLocks/>
            </p:cNvSpPr>
            <p:nvPr/>
          </p:nvSpPr>
          <p:spPr>
            <a:xfrm>
              <a:off x="400725" y="2066351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불과하다 </a:t>
              </a:r>
              <a:r>
                <a:rPr lang="en-US" altLang="ko-KR" sz="2400" dirty="0">
                  <a:solidFill>
                    <a:schemeClr val="tx1"/>
                  </a:solidFill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</a:rPr>
                <a:t>不过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400725" y="3538902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상업 </a:t>
              </a:r>
              <a:r>
                <a:rPr lang="en-US" altLang="ko-KR" sz="2400" dirty="0">
                  <a:solidFill>
                    <a:schemeClr val="tx1"/>
                  </a:solidFill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</a:rPr>
                <a:t>商业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3" name="矩形 32"/>
            <p:cNvSpPr>
              <a:spLocks/>
            </p:cNvSpPr>
            <p:nvPr/>
          </p:nvSpPr>
          <p:spPr>
            <a:xfrm>
              <a:off x="400725" y="2819646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어쩌다가 </a:t>
              </a:r>
              <a:r>
                <a:rPr lang="en-US" altLang="ko-KR" sz="2400" dirty="0">
                  <a:solidFill>
                    <a:schemeClr val="tx1"/>
                  </a:solidFill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</a:rPr>
                <a:t>副</a:t>
              </a:r>
              <a:r>
                <a:rPr lang="en-US" altLang="ko-KR" sz="2400" dirty="0">
                  <a:solidFill>
                    <a:schemeClr val="tx1"/>
                  </a:solidFill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</a:rPr>
                <a:t>偶尔，有时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5" name="矩形 14"/>
          <p:cNvSpPr>
            <a:spLocks/>
          </p:cNvSpPr>
          <p:nvPr/>
        </p:nvSpPr>
        <p:spPr>
          <a:xfrm>
            <a:off x="484385" y="3707774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견우와 직녀 </a:t>
            </a:r>
            <a:r>
              <a:rPr lang="en-US" altLang="ko-KR" sz="2400" dirty="0">
                <a:solidFill>
                  <a:schemeClr val="tx1"/>
                </a:solidFill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</a:rPr>
              <a:t>名</a:t>
            </a:r>
            <a:r>
              <a:rPr lang="en-US" altLang="ko-KR" sz="2400" dirty="0">
                <a:solidFill>
                  <a:schemeClr val="tx1"/>
                </a:solidFill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</a:rPr>
              <a:t>牛郎织女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4385" y="1123794"/>
            <a:ext cx="4065846" cy="2314801"/>
            <a:chOff x="400725" y="2066351"/>
            <a:chExt cx="4065846" cy="2314801"/>
          </a:xfrm>
        </p:grpSpPr>
        <p:sp>
          <p:nvSpPr>
            <p:cNvPr id="17" name="矩形 16"/>
            <p:cNvSpPr>
              <a:spLocks/>
            </p:cNvSpPr>
            <p:nvPr/>
          </p:nvSpPr>
          <p:spPr>
            <a:xfrm>
              <a:off x="400725" y="2066351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포장 </a:t>
              </a:r>
              <a:r>
                <a:rPr lang="en-US" altLang="ko-KR" sz="2400" dirty="0">
                  <a:solidFill>
                    <a:schemeClr val="tx1"/>
                  </a:solidFill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</a:rPr>
                <a:t>包装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>
            <a:xfrm>
              <a:off x="400725" y="3819470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고백하다 </a:t>
              </a:r>
              <a:r>
                <a:rPr lang="en-US" altLang="ko-KR" sz="2400" dirty="0">
                  <a:solidFill>
                    <a:schemeClr val="tx1"/>
                  </a:solidFill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</a:rPr>
                <a:t>告白，表白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>
            <a:xfrm>
              <a:off x="400725" y="2811698"/>
              <a:ext cx="4065846" cy="88750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화이트 데이 </a:t>
              </a:r>
              <a:r>
                <a:rPr lang="en-US" altLang="ko-KR" sz="2400" dirty="0">
                  <a:solidFill>
                    <a:schemeClr val="tx1"/>
                  </a:solidFill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</a:rPr>
                <a:t>白色情人节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4385" y="4552170"/>
            <a:ext cx="4065846" cy="1299274"/>
            <a:chOff x="400725" y="2181126"/>
            <a:chExt cx="4065846" cy="1299274"/>
          </a:xfrm>
        </p:grpSpPr>
        <p:sp>
          <p:nvSpPr>
            <p:cNvPr id="24" name="矩形 23"/>
            <p:cNvSpPr>
              <a:spLocks/>
            </p:cNvSpPr>
            <p:nvPr/>
          </p:nvSpPr>
          <p:spPr>
            <a:xfrm>
              <a:off x="400725" y="2918718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상술 </a:t>
              </a:r>
              <a:r>
                <a:rPr lang="en-US" altLang="ko-KR" sz="2400" dirty="0">
                  <a:solidFill>
                    <a:schemeClr val="tx1"/>
                  </a:solidFill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</a:rPr>
                <a:t>商业手段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5" name="矩形 24"/>
            <p:cNvSpPr>
              <a:spLocks/>
            </p:cNvSpPr>
            <p:nvPr/>
          </p:nvSpPr>
          <p:spPr>
            <a:xfrm>
              <a:off x="400725" y="2181126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발렌타인데이 </a:t>
              </a:r>
              <a:r>
                <a:rPr lang="en-US" altLang="ko-KR" sz="2400" dirty="0">
                  <a:solidFill>
                    <a:schemeClr val="tx1"/>
                  </a:solidFill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</a:rPr>
                <a:t>情人节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12166" y="3438595"/>
            <a:ext cx="4065846" cy="2412849"/>
            <a:chOff x="400725" y="2066351"/>
            <a:chExt cx="4065846" cy="2412849"/>
          </a:xfrm>
        </p:grpSpPr>
        <p:sp>
          <p:nvSpPr>
            <p:cNvPr id="27" name="矩形 26"/>
            <p:cNvSpPr>
              <a:spLocks/>
            </p:cNvSpPr>
            <p:nvPr/>
          </p:nvSpPr>
          <p:spPr>
            <a:xfrm>
              <a:off x="400725" y="2066351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사탕 </a:t>
              </a:r>
              <a:r>
                <a:rPr lang="en-US" altLang="ko-KR" sz="2400" dirty="0">
                  <a:solidFill>
                    <a:schemeClr val="tx1"/>
                  </a:solidFill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</a:rPr>
                <a:t>糖果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8" name="矩形 27"/>
            <p:cNvSpPr>
              <a:spLocks/>
            </p:cNvSpPr>
            <p:nvPr/>
          </p:nvSpPr>
          <p:spPr>
            <a:xfrm>
              <a:off x="400725" y="3917518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서럽다 </a:t>
              </a:r>
              <a:r>
                <a:rPr lang="en-US" altLang="ko-KR" sz="2400" dirty="0">
                  <a:solidFill>
                    <a:schemeClr val="tx1"/>
                  </a:solidFill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</a:rPr>
                <a:t>委屈，难过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9" name="矩形 28"/>
            <p:cNvSpPr>
              <a:spLocks/>
            </p:cNvSpPr>
            <p:nvPr/>
          </p:nvSpPr>
          <p:spPr>
            <a:xfrm>
              <a:off x="400725" y="2819646"/>
              <a:ext cx="4065846" cy="92196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블랙 데이 </a:t>
              </a:r>
              <a:r>
                <a:rPr lang="en-US" altLang="ko-KR" sz="2400" dirty="0">
                  <a:solidFill>
                    <a:schemeClr val="tx1"/>
                  </a:solidFill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</a:rPr>
                <a:t>黑色情人节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21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765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250" y="2790702"/>
            <a:ext cx="8114678" cy="39087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웨이빈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성민아</a:t>
            </a:r>
            <a:r>
              <a:rPr lang="en-US" altLang="ko-KR" sz="2400" dirty="0"/>
              <a:t>, </a:t>
            </a:r>
            <a:r>
              <a:rPr lang="ko-KR" altLang="en-US" sz="2400" dirty="0"/>
              <a:t>지금 뭐하고 있어</a:t>
            </a:r>
            <a:r>
              <a:rPr lang="en-US" altLang="ko-KR" sz="2400" dirty="0" smtClean="0"/>
              <a:t>?</a:t>
            </a:r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정성민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내일 여자 친구한테 줄 선물 포장하고 있었어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내일이 여자 친구 생일이야</a:t>
            </a:r>
            <a:r>
              <a:rPr lang="en-US" altLang="ko-KR" sz="2400" dirty="0" smtClean="0"/>
              <a:t>?</a:t>
            </a:r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정성민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아니</a:t>
            </a:r>
            <a:r>
              <a:rPr lang="en-US" altLang="ko-KR" sz="2400" dirty="0"/>
              <a:t>, </a:t>
            </a:r>
            <a:r>
              <a:rPr lang="ko-KR" altLang="en-US" sz="2400" dirty="0"/>
              <a:t>내일이 </a:t>
            </a:r>
            <a:r>
              <a:rPr lang="en-US" altLang="ko-KR" sz="2400" dirty="0"/>
              <a:t>3</a:t>
            </a:r>
            <a:r>
              <a:rPr lang="ko-KR" altLang="en-US" sz="2400" dirty="0"/>
              <a:t>월 </a:t>
            </a:r>
            <a:r>
              <a:rPr lang="en-US" altLang="ko-KR" sz="2400" dirty="0"/>
              <a:t>14</a:t>
            </a:r>
            <a:r>
              <a:rPr lang="ko-KR" altLang="en-US" sz="2400" dirty="0"/>
              <a:t>일 화이트 데이잖아</a:t>
            </a:r>
            <a:r>
              <a:rPr lang="en-US" altLang="ko-KR" sz="2400" dirty="0"/>
              <a:t>. </a:t>
            </a:r>
            <a:r>
              <a:rPr lang="ko-KR" altLang="en-US" sz="2400" dirty="0"/>
              <a:t>남자가 여자한테 사랑을 고백하는 날도 몰라</a:t>
            </a:r>
            <a:r>
              <a:rPr lang="en-US" altLang="ko-KR" sz="2400" dirty="0"/>
              <a:t>?</a:t>
            </a:r>
            <a:endParaRPr lang="en-US" altLang="ko-KR" sz="2400" dirty="0" smtClean="0"/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난 선물을 받아 본 적도 없고 한 적도 없어서 그런 날 몰라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웨이빈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중국에도 있기는 하지만 </a:t>
            </a:r>
            <a:r>
              <a:rPr lang="en-US" altLang="ko-KR" sz="2400" dirty="0"/>
              <a:t>7</a:t>
            </a:r>
            <a:r>
              <a:rPr lang="ko-KR" altLang="en-US" sz="2400" dirty="0"/>
              <a:t>월 </a:t>
            </a:r>
            <a:r>
              <a:rPr lang="en-US" altLang="ko-KR" sz="2400" dirty="0"/>
              <a:t>7</a:t>
            </a:r>
            <a:r>
              <a:rPr lang="ko-KR" altLang="en-US" sz="2400" dirty="0"/>
              <a:t>일 견우와 직녀가 만나는 날 많은 사람들이 사랑을 </a:t>
            </a:r>
            <a:r>
              <a:rPr lang="ko-KR" altLang="en-US" sz="2400" dirty="0" smtClean="0"/>
              <a:t>고백해</a:t>
            </a:r>
            <a:r>
              <a:rPr lang="en-US" altLang="ko-KR" sz="2400" dirty="0"/>
              <a:t>.</a:t>
            </a:r>
            <a:endParaRPr lang="en-US" altLang="ko-KR" sz="2400" dirty="0" smtClean="0"/>
          </a:p>
          <a:p>
            <a:r>
              <a:rPr lang="en-US" altLang="zh-CN" sz="3200" dirty="0" smtClean="0">
                <a:ea typeface="宋体" panose="02010600030101010101" pitchFamily="2" charset="-122"/>
              </a:rPr>
              <a:t>···</a:t>
            </a:r>
            <a:endParaRPr lang="en-US" altLang="ko-KR" sz="3200" dirty="0" smtClean="0"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434" y="0"/>
            <a:ext cx="4389129" cy="274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01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2600" y="927700"/>
            <a:ext cx="8395906" cy="60016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정성민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/>
              <a:t> 사실 화이트 데이나 발렌타인데이 모두 상술</a:t>
            </a:r>
            <a:r>
              <a:rPr lang="ko-KR" altLang="en-US" sz="2400" dirty="0">
                <a:hlinkClick r:id="rId4" action="ppaction://hlinksldjump"/>
              </a:rPr>
              <a:t>에 불과해</a:t>
            </a:r>
            <a:r>
              <a:rPr lang="en-US" altLang="ko-KR" sz="2400" dirty="0" smtClean="0">
                <a:hlinkClick r:id="rId4" action="ppaction://hlinksldjump"/>
              </a:rPr>
              <a:t>.</a:t>
            </a:r>
            <a:endParaRPr lang="en-US" altLang="ko-KR" sz="2400" dirty="0" smtClean="0"/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 smtClean="0"/>
              <a:t>사랑을 </a:t>
            </a:r>
            <a:r>
              <a:rPr lang="ko-KR" altLang="en-US" sz="2400" dirty="0"/>
              <a:t>고백하는 날이 어쩌다가 상업과 연결이 된 거야</a:t>
            </a:r>
            <a:r>
              <a:rPr lang="en-US" altLang="ko-KR" sz="2400" dirty="0"/>
              <a:t>?</a:t>
            </a:r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정성민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/>
              <a:t> </a:t>
            </a:r>
            <a:r>
              <a:rPr lang="ko-KR" altLang="en-US" sz="2400" dirty="0" smtClean="0"/>
              <a:t>화이트 </a:t>
            </a:r>
            <a:r>
              <a:rPr lang="ko-KR" altLang="en-US" sz="2400" dirty="0"/>
              <a:t>데이에는 사탕을 </a:t>
            </a:r>
            <a:r>
              <a:rPr lang="ko-KR" altLang="en-US" sz="2400" dirty="0" smtClean="0"/>
              <a:t>선물하고</a:t>
            </a:r>
            <a:r>
              <a:rPr lang="en-US" altLang="ko-KR" sz="2400" dirty="0"/>
              <a:t> </a:t>
            </a:r>
            <a:r>
              <a:rPr lang="ko-KR" altLang="en-US" sz="2400" dirty="0" smtClean="0"/>
              <a:t>발렌타인데이에</a:t>
            </a:r>
            <a:endParaRPr lang="en-US" altLang="ko-KR" sz="2400" dirty="0" smtClean="0"/>
          </a:p>
          <a:p>
            <a:r>
              <a:rPr lang="ko-KR" altLang="en-US" sz="2400" dirty="0" smtClean="0"/>
              <a:t>는 </a:t>
            </a:r>
            <a:r>
              <a:rPr lang="ko-KR" altLang="en-US" sz="2400" dirty="0"/>
              <a:t>초콜릿을 선물하거든</a:t>
            </a:r>
            <a:r>
              <a:rPr lang="en-US" altLang="ko-KR" sz="2400" dirty="0" smtClean="0"/>
              <a:t>. </a:t>
            </a:r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웨이빈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 smtClean="0"/>
              <a:t>그래서 </a:t>
            </a:r>
            <a:r>
              <a:rPr lang="ko-KR" altLang="en-US" sz="2400" dirty="0"/>
              <a:t>사탕과 초콜릿을 많이 팔려는 상술이다</a:t>
            </a:r>
            <a:r>
              <a:rPr lang="en-US" altLang="ko-KR" sz="2400" dirty="0"/>
              <a:t>?</a:t>
            </a:r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 smtClean="0"/>
              <a:t>듣고 </a:t>
            </a:r>
            <a:r>
              <a:rPr lang="ko-KR" altLang="en-US" sz="2400" dirty="0"/>
              <a:t>보니까 말되네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정성민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/>
              <a:t> </a:t>
            </a:r>
            <a:r>
              <a:rPr lang="ko-KR" altLang="en-US" sz="2400" dirty="0" smtClean="0"/>
              <a:t>헤럴드는 </a:t>
            </a:r>
            <a:r>
              <a:rPr lang="en-US" altLang="ko-KR" sz="2400" dirty="0"/>
              <a:t>4</a:t>
            </a:r>
            <a:r>
              <a:rPr lang="ko-KR" altLang="en-US" sz="2400" dirty="0"/>
              <a:t>월 </a:t>
            </a:r>
            <a:r>
              <a:rPr lang="en-US" altLang="ko-KR" sz="2400" dirty="0"/>
              <a:t>14</a:t>
            </a:r>
            <a:r>
              <a:rPr lang="ko-KR" altLang="en-US" sz="2400" dirty="0"/>
              <a:t>일에 짜장면 잊지 말고 꼭 먹어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 smtClean="0"/>
              <a:t>고마워</a:t>
            </a:r>
            <a:r>
              <a:rPr lang="en-US" altLang="ko-KR" sz="2400" dirty="0"/>
              <a:t>. </a:t>
            </a:r>
            <a:r>
              <a:rPr lang="ko-KR" altLang="en-US" sz="2400" dirty="0"/>
              <a:t>왜 먹으라고 하는지 모르겠지만</a:t>
            </a:r>
            <a:r>
              <a:rPr lang="en-US" altLang="ko-KR" sz="2400" dirty="0"/>
              <a:t>……</a:t>
            </a:r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웨이빈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 smtClean="0"/>
              <a:t>그 </a:t>
            </a:r>
            <a:r>
              <a:rPr lang="ko-KR" altLang="en-US" sz="2400" dirty="0"/>
              <a:t>날이 블랙 데이거든</a:t>
            </a:r>
            <a:r>
              <a:rPr lang="en-US" altLang="ko-KR" sz="2400" dirty="0"/>
              <a:t>. </a:t>
            </a:r>
            <a:r>
              <a:rPr lang="ko-KR" altLang="en-US" sz="2400" dirty="0"/>
              <a:t>너처럼 애인 없는 </a:t>
            </a:r>
            <a:r>
              <a:rPr lang="ko-KR" altLang="en-US" sz="2400" dirty="0" smtClean="0"/>
              <a:t>사람들</a:t>
            </a:r>
            <a:endParaRPr lang="en-US" altLang="ko-KR" sz="2400" dirty="0" smtClean="0"/>
          </a:p>
          <a:p>
            <a:r>
              <a:rPr lang="ko-KR" altLang="en-US" sz="2400" dirty="0" smtClean="0"/>
              <a:t>이 모여서 </a:t>
            </a:r>
            <a:r>
              <a:rPr lang="ko-KR" altLang="en-US" sz="2400" dirty="0"/>
              <a:t>짜장면 먹는 날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 smtClean="0"/>
              <a:t>내년엔 </a:t>
            </a:r>
            <a:r>
              <a:rPr lang="ko-KR" altLang="en-US" sz="2400" dirty="0"/>
              <a:t>나도 꼭 초콜릿 받아야지</a:t>
            </a:r>
            <a:r>
              <a:rPr lang="en-US" altLang="ko-KR" sz="2400" dirty="0"/>
              <a:t>. </a:t>
            </a:r>
            <a:r>
              <a:rPr lang="ko-KR" altLang="en-US" sz="2400" dirty="0"/>
              <a:t>너무 서러워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정성민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/>
              <a:t> </a:t>
            </a:r>
            <a:r>
              <a:rPr lang="ko-KR" altLang="en-US" sz="2400" dirty="0" smtClean="0"/>
              <a:t>헤럴드가 </a:t>
            </a:r>
            <a:r>
              <a:rPr lang="ko-KR" altLang="en-US" sz="2400" dirty="0"/>
              <a:t>초콜릿을 받</a:t>
            </a:r>
            <a:r>
              <a:rPr lang="ko-KR" altLang="en-US" sz="2400" dirty="0">
                <a:hlinkClick r:id="rId5" action="ppaction://hlinksldjump"/>
              </a:rPr>
              <a:t>는 날엔 </a:t>
            </a:r>
            <a:r>
              <a:rPr lang="ko-KR" altLang="en-US" sz="2400" dirty="0"/>
              <a:t>온 세상 사람들이 울 거야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 smtClean="0"/>
              <a:t>기뻐서 </a:t>
            </a:r>
            <a:r>
              <a:rPr lang="ko-KR" altLang="en-US" sz="2400" dirty="0"/>
              <a:t>우는 거겠지</a:t>
            </a:r>
            <a:r>
              <a:rPr lang="en-US" altLang="ko-KR" sz="2400" dirty="0"/>
              <a:t>?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webpage-home_81886">
            <a:hlinkClick r:id="rId6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022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6400" y="2631189"/>
            <a:ext cx="72628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/>
              <a:t>한국의 공휴일은 언제일까요</a:t>
            </a:r>
            <a:r>
              <a:rPr lang="en-US" altLang="ko-KR" sz="3600" dirty="0"/>
              <a:t>?</a:t>
            </a:r>
          </a:p>
          <a:p>
            <a:endParaRPr lang="en-US" altLang="ko-KR" sz="3600" dirty="0" smtClean="0"/>
          </a:p>
          <a:p>
            <a:r>
              <a:rPr lang="ko-KR" altLang="en-US" sz="3600" dirty="0" smtClean="0"/>
              <a:t>화이트 </a:t>
            </a:r>
            <a:r>
              <a:rPr lang="ko-KR" altLang="en-US" sz="3600" dirty="0"/>
              <a:t>데이나 발렌타인데이에 선물을 받아 본 적이 있나요</a:t>
            </a:r>
            <a:r>
              <a:rPr lang="en-US" altLang="ko-KR" sz="3600" dirty="0"/>
              <a:t>?</a:t>
            </a:r>
            <a:endParaRPr kumimoji="1" lang="zh-CN" altLang="en-US" sz="2400" b="1" dirty="0"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도입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3783797"/>
            <a:ext cx="596900" cy="68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8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7001" y="1121121"/>
            <a:ext cx="7751906" cy="54476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ea typeface="宋体" panose="02010600030101010101" pitchFamily="2" charset="-122"/>
              </a:rPr>
              <a:t>1.</a:t>
            </a:r>
            <a:r>
              <a:rPr lang="ko-KR" altLang="en-US" sz="2800" b="1" dirty="0"/>
              <a:t> ～에 불과하다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惯用型，接在名词后，表示“程度不过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的意思。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010996" y="2690781"/>
            <a:ext cx="7203915" cy="387798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sz="2000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ko-KR" sz="2400" dirty="0"/>
              <a:t>1) </a:t>
            </a:r>
            <a:r>
              <a:rPr lang="ko-KR" altLang="en-US" sz="2400" dirty="0"/>
              <a:t>혼자만의 추측에 불과해요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不过是自己的推测而已。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영원한 사랑이란 환상에 불과해요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永恒的爱情只不过是幻想而已。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한국어 능력시험 </a:t>
            </a:r>
            <a:r>
              <a:rPr lang="en-US" altLang="ko-KR" sz="2400" dirty="0"/>
              <a:t>6</a:t>
            </a:r>
            <a:r>
              <a:rPr lang="ko-KR" altLang="en-US" sz="2400" dirty="0"/>
              <a:t>급에 통과한 학생이 몇 명이에요</a:t>
            </a:r>
            <a:r>
              <a:rPr lang="en-US" altLang="ko-KR" sz="2400" dirty="0"/>
              <a:t>?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有几名学生通过了韩国语能力考试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级呀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고작 </a:t>
            </a:r>
            <a:r>
              <a:rPr lang="en-US" altLang="ko-KR" sz="2400" dirty="0"/>
              <a:t>5</a:t>
            </a:r>
            <a:r>
              <a:rPr lang="ko-KR" altLang="en-US" sz="2400" dirty="0"/>
              <a:t>명에 불과해요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不过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名而已</a:t>
            </a:r>
            <a:r>
              <a:rPr lang="zh-CN" altLang="en-US" sz="2400" dirty="0"/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998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8128204" cy="3415743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/>
              <a:t>4)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둘은 도대체 무슨 사이예요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 </a:t>
            </a:r>
            <a:r>
              <a:rPr lang="en-US" altLang="ko-KR" sz="2800" dirty="0">
                <a:sym typeface="Symbol"/>
              </a:rPr>
              <a:t></a:t>
            </a:r>
            <a:r>
              <a:rPr lang="en-US" altLang="ko-KR" sz="2800" dirty="0"/>
              <a:t> </a:t>
            </a:r>
            <a:r>
              <a:rPr lang="ko-KR" altLang="en-US" sz="28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여기 온 사람들이 모두 지은 씨 가족이에요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</a:t>
            </a:r>
            <a:r>
              <a:rPr lang="en-US" altLang="ko-KR" sz="2800" dirty="0" smtClean="0">
                <a:sym typeface="Symbol"/>
              </a:rPr>
              <a:t> </a:t>
            </a:r>
            <a:r>
              <a:rPr lang="en-US" altLang="ko-KR" sz="2800" dirty="0">
                <a:sym typeface="Symbol"/>
              </a:rPr>
              <a:t></a:t>
            </a:r>
            <a:r>
              <a:rPr lang="en-US" altLang="ko-KR" sz="2800" dirty="0" smtClean="0"/>
              <a:t> </a:t>
            </a:r>
            <a:r>
              <a:rPr lang="ko-KR" altLang="en-US" sz="2800" dirty="0"/>
              <a:t>　　　　　　　　　　　　　　　　　　　　　　　　　　　　　</a:t>
            </a:r>
            <a:r>
              <a:rPr lang="ko-KR" altLang="en-US" sz="2400" dirty="0"/>
              <a:t>　　　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458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7001" y="1121121"/>
            <a:ext cx="7560839" cy="58785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ea typeface="宋体" panose="02010600030101010101" pitchFamily="2" charset="-122"/>
              </a:rPr>
              <a:t>2. </a:t>
            </a:r>
            <a:r>
              <a:rPr lang="ko-KR" altLang="en-US" sz="2800" b="1" dirty="0"/>
              <a:t>～는 날에</a:t>
            </a:r>
            <a:r>
              <a:rPr lang="en-US" altLang="ko-KR" sz="2800" b="1" dirty="0"/>
              <a:t>(</a:t>
            </a:r>
            <a:r>
              <a:rPr lang="ko-KR" altLang="en-US" sz="2800" b="1" dirty="0"/>
              <a:t>는</a:t>
            </a:r>
            <a:r>
              <a:rPr lang="en-US" altLang="ko-KR" sz="2800" b="1" dirty="0"/>
              <a:t>)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接在动词词干后，一般表示消极的假定情况。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 smtClean="0">
              <a:ea typeface="宋体" panose="02010600030101010101" pitchFamily="2" charset="-122"/>
            </a:endParaRPr>
          </a:p>
          <a:p>
            <a:endParaRPr lang="zh-CN" altLang="en-US" sz="2800" dirty="0"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13450" y="1973281"/>
            <a:ext cx="7484390" cy="4616648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sz="2000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ko-KR" sz="2400" dirty="0"/>
              <a:t>1) </a:t>
            </a:r>
            <a:r>
              <a:rPr lang="ko-KR" altLang="en-US" sz="2400" dirty="0"/>
              <a:t>내일 비행기를 놓치는 날에는 큰일나요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如果明天赶不上飞机，那可就糟糕了。</a:t>
            </a:r>
          </a:p>
          <a:p>
            <a:r>
              <a:rPr lang="en-US" altLang="ko-KR" sz="2400" dirty="0"/>
              <a:t>2) 9</a:t>
            </a:r>
            <a:r>
              <a:rPr lang="ko-KR" altLang="en-US" sz="2400" dirty="0"/>
              <a:t>시까지 출근하지 못하는 날에는 사장님한테 혼나요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如果到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点还没上班，我会被经理骂的。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수술한 지 얼마 안 됐는데 뛰어도 아프지 않아요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虽然做完手术没几天，但即使跳起来也不疼。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그렇게 뛰다가 상처가 찢어지는 날에는 후회해도 소용 없으니까 알아서 하세요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那样跳下去的话，伤口会裂开的，到时候后悔也没用了，你自己看着办吧。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820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8128204" cy="353943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/>
              <a:t>4)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전쟁이 일어나면 어떻게 될까요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 smtClean="0"/>
              <a:t>:</a:t>
            </a:r>
            <a:r>
              <a:rPr lang="en-US" altLang="ko-KR" sz="2800" dirty="0">
                <a:sym typeface="Symbol"/>
              </a:rPr>
              <a:t> </a:t>
            </a:r>
            <a:r>
              <a:rPr lang="en-US" altLang="ko-KR" sz="2800" dirty="0"/>
              <a:t> </a:t>
            </a:r>
            <a:r>
              <a:rPr lang="ko-KR" altLang="en-US" sz="28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오빠가 화를 내면 무서워요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</a:t>
            </a:r>
            <a:r>
              <a:rPr lang="en-US" altLang="ko-KR" sz="2800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sz="2800" dirty="0" smtClean="0"/>
              <a:t> </a:t>
            </a:r>
            <a:r>
              <a:rPr lang="ko-KR" altLang="en-US" sz="2800" dirty="0" smtClean="0"/>
              <a:t>　　　　　　　　　　　　　　　　　　　　　　　　　　　</a:t>
            </a:r>
            <a:r>
              <a:rPr lang="en-US" altLang="ko-KR" sz="2800" dirty="0" smtClean="0">
                <a:sym typeface="Symbol"/>
              </a:rPr>
              <a:t> </a:t>
            </a:r>
            <a:r>
              <a:rPr lang="ko-KR" altLang="en-US" sz="2800" dirty="0" smtClean="0"/>
              <a:t>　　　　　　　　　　　　　　　　　　　　　　　　　　　　　</a:t>
            </a:r>
            <a:r>
              <a:rPr lang="ko-KR" altLang="en-US" sz="2400" dirty="0" smtClean="0"/>
              <a:t>　　　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566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53250" y="1123802"/>
            <a:ext cx="82768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 </a:t>
            </a:r>
            <a:r>
              <a:rPr lang="ko-KR" altLang="en-US" sz="2800" dirty="0" smtClean="0"/>
              <a:t>‘ </a:t>
            </a:r>
            <a:r>
              <a:rPr lang="ko-KR" altLang="en-US" sz="2800" dirty="0"/>
              <a:t>～라고</a:t>
            </a:r>
            <a:r>
              <a:rPr lang="en-US" altLang="ko-KR" sz="2800" dirty="0"/>
              <a:t>/</a:t>
            </a:r>
            <a:r>
              <a:rPr lang="ko-KR" altLang="en-US" sz="2800" dirty="0"/>
              <a:t>이라고는 하는데’ 를 이용하여 </a:t>
            </a:r>
            <a:r>
              <a:rPr lang="ko-KR" altLang="en-US" sz="2800" dirty="0" smtClean="0"/>
              <a:t>보기와 </a:t>
            </a:r>
            <a:r>
              <a:rPr lang="ko-KR" altLang="en-US" sz="2800" dirty="0"/>
              <a:t>같이 다음 대화를 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454" y="2094279"/>
            <a:ext cx="814838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요즘 어떤 직업이 인기예요</a:t>
            </a:r>
            <a:r>
              <a:rPr lang="en-US" altLang="ko-KR" sz="2400" dirty="0"/>
              <a:t>?</a:t>
            </a:r>
          </a:p>
          <a:p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u="sng" dirty="0"/>
              <a:t>공무원이 인기라고는 하는데 저는 싫어요</a:t>
            </a:r>
            <a:r>
              <a:rPr lang="en-US" altLang="ko-KR" sz="2400" u="sng" dirty="0"/>
              <a:t>. </a:t>
            </a:r>
            <a:r>
              <a:rPr lang="en-US" altLang="ko-KR" sz="2400" dirty="0"/>
              <a:t>(</a:t>
            </a:r>
            <a:r>
              <a:rPr lang="ko-KR" altLang="en-US" sz="2400" dirty="0"/>
              <a:t>공무원</a:t>
            </a:r>
            <a:r>
              <a:rPr lang="en-US" altLang="ko-KR" sz="2400" dirty="0"/>
              <a:t>)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3453" y="3435339"/>
            <a:ext cx="80766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용건 없이 전화하는 것이 사랑이 아니겠어요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그런 것이 </a:t>
            </a:r>
            <a:r>
              <a:rPr lang="en-US" altLang="ko-KR" sz="2400" dirty="0" smtClean="0">
                <a:sym typeface="Symbol"/>
              </a:rPr>
              <a:t>               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사랑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아무리 자식이라고 해도 어떻게 모든 것을 다 해 줄 수가 있어요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그런 것이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바로</a:t>
            </a:r>
            <a:r>
              <a:rPr lang="en-US" altLang="ko-KR" sz="2400" dirty="0" smtClean="0">
                <a:sym typeface="Symbol"/>
              </a:rPr>
              <a:t>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책임감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　</a:t>
            </a:r>
            <a:r>
              <a:rPr lang="ko-KR" altLang="en-US" dirty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35289" y="389357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사랑이라고는 하는데 그런 사랑이 오래 갈까요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73642" y="5466609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책임감이라고는 하는데 지나친 사랑인 것 같기도 하네요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0206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577445" y="1157437"/>
            <a:ext cx="822536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3.</a:t>
            </a:r>
            <a:r>
              <a:rPr lang="ko-KR" altLang="en-US" sz="2400" dirty="0" smtClean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/>
              <a:t>사장님은 기부도 많이 하시는 걸 보면 정말 대단한 부자인 것 같아요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사장님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저를</a:t>
            </a:r>
            <a:r>
              <a:rPr lang="en-US" altLang="ko-KR" sz="2400" dirty="0">
                <a:sym typeface="Symbol"/>
              </a:rPr>
              <a:t>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               </a:t>
            </a:r>
            <a:r>
              <a:rPr lang="ko-KR" altLang="en-US" sz="2400" dirty="0" smtClean="0"/>
              <a:t> </a:t>
            </a:r>
            <a:r>
              <a:rPr lang="en-US" altLang="ko-KR" sz="2400" dirty="0"/>
              <a:t>(</a:t>
            </a:r>
            <a:r>
              <a:rPr lang="ko-KR" altLang="en-US" sz="2400" dirty="0"/>
              <a:t>부자</a:t>
            </a:r>
            <a:r>
              <a:rPr lang="en-US" altLang="ko-KR" sz="2400" dirty="0"/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4.</a:t>
            </a:r>
            <a:r>
              <a:rPr lang="ko-KR" altLang="en-US" sz="2400" dirty="0" smtClean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요가가 체질에 맞나 봐요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매일 </a:t>
            </a:r>
            <a:r>
              <a:rPr lang="en-US" altLang="ko-KR" sz="2400" dirty="0">
                <a:sym typeface="Symbol"/>
              </a:rPr>
              <a:t>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              </a:t>
            </a:r>
            <a:r>
              <a:rPr lang="en-US" altLang="ko-KR" sz="2400" dirty="0" smtClean="0"/>
              <a:t>(</a:t>
            </a:r>
            <a:r>
              <a:rPr lang="ko-KR" altLang="en-US" sz="2400" dirty="0"/>
              <a:t>운동</a:t>
            </a:r>
            <a:r>
              <a:rPr lang="en-US" altLang="ko-KR" sz="2400" dirty="0"/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5. </a:t>
            </a: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적당한 식사 조절과 운동이 다이어트의 관건인 것 같아요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/>
              <a:t>그게 다이어트의 </a:t>
            </a:r>
            <a:r>
              <a:rPr lang="en-US" altLang="ko-KR" sz="2400" dirty="0" smtClean="0">
                <a:sym typeface="Symbol"/>
              </a:rPr>
              <a:t>       </a:t>
            </a:r>
            <a:r>
              <a:rPr lang="en-US" altLang="ko-KR" sz="2400" dirty="0" smtClean="0"/>
              <a:t>(</a:t>
            </a:r>
            <a:r>
              <a:rPr lang="ko-KR" altLang="en-US" sz="2400" dirty="0"/>
              <a:t>비법</a:t>
            </a:r>
            <a:r>
              <a:rPr lang="en-US" altLang="ko-KR" sz="2400" dirty="0"/>
              <a:t>)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lang="ko-KR" altLang="en-US" dirty="0" smtClean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501849" y="2148751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부자라고는 하는데 저는 마음의 부자인 것 같아요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01849" y="319019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운동이라고는 하는데 저한테는 별로인 것 같아요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973642" y="479649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비법이라고는 하는데 저한테는 </a:t>
            </a:r>
            <a:r>
              <a:rPr lang="ko-KR" altLang="en-US" sz="20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안</a:t>
            </a:r>
            <a:endParaRPr lang="en-US" altLang="ko-KR" sz="2000" b="1" dirty="0" smtClean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0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맞는 것 같아요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16023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123802"/>
            <a:ext cx="82768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 </a:t>
            </a:r>
            <a:r>
              <a:rPr lang="ko-KR" altLang="en-US" sz="2800" dirty="0"/>
              <a:t>‘～기만 하다’ 를 이용하여 보기와 같이 다음 대화를 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914" y="2077909"/>
            <a:ext cx="8711039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명절이 되면 맛 있는 음식을 많이 먹을 수 있어서 좋죠</a:t>
            </a:r>
            <a:r>
              <a:rPr lang="en-US" altLang="ko-KR" sz="2400" dirty="0"/>
              <a:t>?</a:t>
            </a:r>
          </a:p>
          <a:p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u="sng" dirty="0"/>
              <a:t>좋긴요</a:t>
            </a:r>
            <a:r>
              <a:rPr lang="en-US" altLang="ko-KR" sz="2400" u="sng" dirty="0"/>
              <a:t>. </a:t>
            </a:r>
            <a:r>
              <a:rPr lang="ko-KR" altLang="en-US" sz="2400" u="sng" dirty="0"/>
              <a:t>여러 가지 준비 때문에 바쁘기만 해요</a:t>
            </a:r>
            <a:r>
              <a:rPr lang="en-US" altLang="ko-KR" sz="2400" u="sng" dirty="0"/>
              <a:t>. </a:t>
            </a:r>
            <a:r>
              <a:rPr lang="en-US" altLang="ko-KR" sz="2400" dirty="0"/>
              <a:t>(</a:t>
            </a:r>
            <a:r>
              <a:rPr lang="ko-KR" altLang="en-US" sz="2400" dirty="0"/>
              <a:t>바쁘다</a:t>
            </a:r>
            <a:r>
              <a:rPr lang="en-US" altLang="ko-KR" sz="2400" dirty="0"/>
              <a:t>)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3453" y="3435339"/>
            <a:ext cx="80766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내 여자 친구 어때요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예의가 좀 없죠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정성민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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귀엽다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아드님이 군대 갔다면서요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많이 걱정되시겠어요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아줌마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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ko-KR" altLang="en-US" sz="2400" dirty="0"/>
              <a:t>흐뭇하다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  <a:r>
              <a:rPr lang="ko-KR" altLang="en-US" dirty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98086" y="401668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예의가 없긴요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귀엽기만 하네요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8086" y="570454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걱정되긴요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흐뭇하기만 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256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577445" y="1157437"/>
            <a:ext cx="822536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3.</a:t>
            </a:r>
            <a:r>
              <a:rPr lang="ko-KR" altLang="en-US" sz="2400" dirty="0" smtClean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다들 여행 간다고 기뻐하는데 지은 씨는 어디 아파요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/>
              <a:t>오늘 </a:t>
            </a:r>
            <a:r>
              <a:rPr lang="ko-KR" altLang="en-US" sz="2400" dirty="0" smtClean="0"/>
              <a:t>이상하게</a:t>
            </a:r>
            <a:r>
              <a:rPr lang="en-US" altLang="ko-KR" sz="2400" dirty="0">
                <a:sym typeface="Symbol"/>
              </a:rPr>
              <a:t></a:t>
            </a:r>
            <a:r>
              <a:rPr lang="ko-KR" altLang="en-US" sz="2400" dirty="0" smtClean="0"/>
              <a:t> </a:t>
            </a:r>
            <a:r>
              <a:rPr lang="en-US" altLang="ko-KR" sz="2400" dirty="0" smtClean="0"/>
              <a:t>(</a:t>
            </a:r>
            <a:r>
              <a:rPr lang="ko-KR" altLang="en-US" sz="2400" dirty="0"/>
              <a:t>우울하다</a:t>
            </a:r>
            <a:r>
              <a:rPr lang="en-US" altLang="ko-KR" sz="2400" dirty="0"/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4. </a:t>
            </a:r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/>
              <a:t>일주일 동안 자원봉사 하느라 고생 많았겠어요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en-US" altLang="ko-KR" sz="2400" dirty="0">
                <a:sym typeface="Symbol"/>
              </a:rPr>
              <a:t></a:t>
            </a:r>
            <a:r>
              <a:rPr lang="en-US" altLang="ko-KR" sz="2400" dirty="0" smtClean="0"/>
              <a:t>(</a:t>
            </a:r>
            <a:r>
              <a:rPr lang="ko-KR" altLang="en-US" sz="2400" dirty="0"/>
              <a:t>즐겁다</a:t>
            </a:r>
            <a:r>
              <a:rPr lang="en-US" altLang="ko-KR" sz="2400" dirty="0"/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5. </a:t>
            </a: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친구는 멋진 남자랑 데이트하는데 질투 안 나요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en-US" altLang="ko-KR" sz="2400" dirty="0">
                <a:sym typeface="Symbol"/>
              </a:rPr>
              <a:t></a:t>
            </a:r>
            <a:r>
              <a:rPr lang="en-US" altLang="ko-KR" sz="2400" dirty="0" smtClean="0"/>
              <a:t>(</a:t>
            </a:r>
            <a:r>
              <a:rPr lang="ko-KR" altLang="en-US" sz="2400" dirty="0"/>
              <a:t>부럽다</a:t>
            </a:r>
            <a:r>
              <a:rPr lang="en-US" altLang="ko-KR" sz="2400" dirty="0" smtClean="0"/>
              <a:t>)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lang="ko-KR" altLang="en-US" dirty="0" smtClean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658297" y="237783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우울하기만 하네요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6049" y="345806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고생하긴요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즐겁기만 했어요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1929689" y="456154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질투나긴요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부럽기만 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194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292704"/>
            <a:ext cx="770275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ko-KR" altLang="en-US" sz="2800" dirty="0"/>
              <a:t> </a:t>
            </a:r>
            <a:r>
              <a:rPr lang="ko-KR" altLang="en-US" sz="2800" dirty="0" smtClean="0"/>
              <a:t>‘</a:t>
            </a:r>
            <a:r>
              <a:rPr lang="ko-KR" altLang="en-US" sz="2800" dirty="0"/>
              <a:t>만만치 않다’ 를 이용하여 다음 대화를 </a:t>
            </a:r>
            <a:r>
              <a:rPr lang="ko-KR" altLang="en-US" sz="2800" dirty="0" smtClean="0"/>
              <a:t>완</a:t>
            </a:r>
            <a:endParaRPr lang="en-US" altLang="ko-KR" sz="2800" dirty="0" smtClean="0"/>
          </a:p>
          <a:p>
            <a:r>
              <a:rPr lang="ko-KR" altLang="en-US" sz="2800" dirty="0" smtClean="0"/>
              <a:t>성해 </a:t>
            </a:r>
            <a:r>
              <a:rPr lang="ko-KR" altLang="en-US" sz="2800" dirty="0"/>
              <a:t>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153" y="2292795"/>
            <a:ext cx="7815487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하루 종일 눈 코 뜰 사이 없이 바쁘네요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u="sng" dirty="0"/>
              <a:t>네</a:t>
            </a:r>
            <a:r>
              <a:rPr lang="en-US" altLang="ko-KR" sz="2400" u="sng" dirty="0"/>
              <a:t>. </a:t>
            </a:r>
            <a:r>
              <a:rPr lang="ko-KR" altLang="en-US" sz="2400" u="sng" dirty="0"/>
              <a:t>여기 찾아 오는 관광객들이 만만치 않네요</a:t>
            </a:r>
            <a:r>
              <a:rPr lang="en-US" altLang="ko-KR" sz="2400" u="sng" dirty="0"/>
              <a:t>.</a:t>
            </a:r>
            <a:r>
              <a:rPr lang="en-US" altLang="ko-KR" sz="2400" dirty="0"/>
              <a:t> (</a:t>
            </a:r>
            <a:r>
              <a:rPr lang="ko-KR" altLang="en-US" sz="2400" dirty="0"/>
              <a:t>관광객</a:t>
            </a:r>
            <a:r>
              <a:rPr lang="en-US" altLang="ko-KR" sz="2400" dirty="0"/>
              <a:t>)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8329" y="4563596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출퇴근만 해도 만만치 </a:t>
            </a:r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않아요</a:t>
            </a:r>
            <a:r>
              <a:rPr lang="en-US" altLang="ko-KR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738329" y="6101965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교육비가 만만치 않아서 그런 것 같아요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79111" y="3862455"/>
            <a:ext cx="786652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1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요즘 기름 값이 많이 오른 것 같아요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</a:t>
            </a:r>
            <a:r>
              <a:rPr lang="en-US" altLang="ko-KR" sz="2400" dirty="0" smtClean="0"/>
              <a:t>(</a:t>
            </a:r>
            <a:r>
              <a:rPr lang="ko-KR" altLang="en-US" sz="2400" dirty="0"/>
              <a:t>출퇴근</a:t>
            </a:r>
            <a:r>
              <a:rPr lang="en-US" altLang="ko-KR" sz="2400" dirty="0"/>
              <a:t>)</a:t>
            </a:r>
            <a:endParaRPr lang="en-US" altLang="ko-KR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2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요즘 젊은 사람들이 왜 아이를 많이 낳으려고 하지 않나요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</a:t>
            </a:r>
            <a:r>
              <a:rPr lang="en-US" altLang="ko-KR" sz="2400" dirty="0"/>
              <a:t> (</a:t>
            </a:r>
            <a:r>
              <a:rPr lang="ko-KR" altLang="en-US" sz="2400" dirty="0"/>
              <a:t>교육비</a:t>
            </a:r>
            <a:r>
              <a:rPr lang="en-US" altLang="ko-KR" sz="2400" dirty="0"/>
              <a:t>)</a:t>
            </a:r>
            <a:endParaRPr lang="zh-CN" altLang="en-US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875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577445" y="1157437"/>
            <a:ext cx="822536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3.</a:t>
            </a: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양메이 씨는 이번 공무원 시험에 꼭 합격할 것 같아요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양메이</a:t>
            </a:r>
            <a:r>
              <a:rPr lang="en-US" altLang="ko-KR" sz="2400" dirty="0"/>
              <a:t>: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 </a:t>
            </a:r>
            <a:r>
              <a:rPr lang="en-US" altLang="ko-KR" sz="2400" dirty="0" smtClean="0"/>
              <a:t>(</a:t>
            </a:r>
            <a:r>
              <a:rPr lang="ko-KR" altLang="en-US" sz="2400" dirty="0"/>
              <a:t>경쟁</a:t>
            </a:r>
            <a:r>
              <a:rPr lang="en-US" altLang="ko-KR" sz="2400" dirty="0" smtClean="0"/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4.</a:t>
            </a:r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/>
              <a:t>이 일에 대해 시민들은 어떤 반응을 보이나요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카오리</a:t>
            </a:r>
            <a:r>
              <a:rPr lang="en-US" altLang="ko-KR" sz="2400" dirty="0"/>
              <a:t>: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(</a:t>
            </a:r>
            <a:r>
              <a:rPr lang="ko-KR" altLang="en-US" sz="2400" dirty="0"/>
              <a:t>반대하는 사람</a:t>
            </a:r>
            <a:r>
              <a:rPr lang="en-US" altLang="ko-KR" sz="2400" dirty="0" smtClean="0"/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5.</a:t>
            </a: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뭐니 뭐니 해도 자녀 교육이 제일 어려운 것 같아요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양메이</a:t>
            </a:r>
            <a:r>
              <a:rPr lang="en-US" altLang="ko-KR" sz="2400" dirty="0"/>
              <a:t>: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</a:t>
            </a:r>
            <a:r>
              <a:rPr lang="en-US" altLang="ko-KR" sz="2400" dirty="0"/>
              <a:t>(</a:t>
            </a:r>
            <a:r>
              <a:rPr lang="ko-KR" altLang="en-US" sz="2400" dirty="0"/>
              <a:t>교육</a:t>
            </a:r>
            <a:r>
              <a:rPr lang="en-US" altLang="ko-KR" sz="2400" dirty="0"/>
              <a:t>)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lang="ko-KR" altLang="en-US" dirty="0" smtClean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89770" y="2366558"/>
            <a:ext cx="5905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경쟁이 만만치 않아서 힘들 거예요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66461" y="3458065"/>
            <a:ext cx="6879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반대하는 사람이 만만치 </a:t>
            </a:r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않아서 어려울 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것 같아요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1666461" y="5647591"/>
            <a:ext cx="63268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교육만큼 만만치 않은 일이 어디 있겠어요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239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668035"/>
              </p:ext>
            </p:extLst>
          </p:nvPr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458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545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3" action="ppaction://hlinksldjump"/>
              </a:rPr>
              <a:t>1</a:t>
            </a:r>
            <a:endParaRPr lang="zh-CN" altLang="en-US" sz="2800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4" action="ppaction://hlinksldjump"/>
              </a:rPr>
              <a:t>2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6" action="ppaction://hlinksldjump"/>
              </a:rPr>
              <a:t>3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5235966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8" action="ppaction://hlinksldjump"/>
              </a:rPr>
              <a:t>4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600" b="1" dirty="0">
                <a:solidFill>
                  <a:schemeClr val="tx1"/>
                </a:solidFill>
                <a:cs typeface="+mn-ea"/>
                <a:sym typeface="+mn-lt"/>
              </a:rPr>
              <a:t>목차</a:t>
            </a:r>
            <a:endParaRPr lang="zh-CN" altLang="en-US" sz="3600" b="1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974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914" y="1292704"/>
            <a:ext cx="806182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ko-KR" altLang="en-US" sz="2800" dirty="0" smtClean="0"/>
              <a:t> </a:t>
            </a:r>
            <a:r>
              <a:rPr lang="ko-KR" altLang="en-US" sz="2800" dirty="0"/>
              <a:t>‘～고자 하다’ 를 이용하여 보기와 같이 </a:t>
            </a:r>
            <a:r>
              <a:rPr lang="ko-KR" altLang="en-US" sz="2800" dirty="0" smtClean="0"/>
              <a:t>다음</a:t>
            </a:r>
            <a:endParaRPr lang="en-US" altLang="ko-KR" sz="2800" dirty="0" smtClean="0"/>
          </a:p>
          <a:p>
            <a:r>
              <a:rPr lang="ko-KR" altLang="en-US" sz="2800" dirty="0" smtClean="0"/>
              <a:t> </a:t>
            </a:r>
            <a:r>
              <a:rPr lang="ko-KR" altLang="en-US" sz="2800" dirty="0"/>
              <a:t>문장을 바꿔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4959" y="2246811"/>
            <a:ext cx="8072389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친구가 결혼하려고 해서 남자 친구를 소개해 주었다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/>
              <a:t>→ </a:t>
            </a:r>
            <a:r>
              <a:rPr lang="ko-KR" altLang="en-US" sz="2400" u="sng" dirty="0"/>
              <a:t>친구가 결혼하고자 해서 남자 친구를 소개해 주었어요</a:t>
            </a:r>
            <a:r>
              <a:rPr lang="en-US" altLang="ko-KR" sz="2400" u="sng" dirty="0"/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1364" y="3637498"/>
            <a:ext cx="822471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요즘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젊은이들은 열심히 일하지 않고 인생을 즐기려고 한다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2.</a:t>
            </a:r>
            <a:r>
              <a:rPr lang="ko-KR" altLang="en-US" sz="2400" dirty="0" smtClean="0"/>
              <a:t>할머니가 </a:t>
            </a:r>
            <a:r>
              <a:rPr lang="ko-KR" altLang="en-US" sz="2400" dirty="0"/>
              <a:t>주말에 영화 보러 가려고 해서 표를 예매해 드렸다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/>
              <a:t>→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76450" y="4490087"/>
            <a:ext cx="4416594" cy="769441"/>
            <a:chOff x="2973628" y="3391328"/>
            <a:chExt cx="4416594" cy="769441"/>
          </a:xfrm>
        </p:grpSpPr>
        <p:sp>
          <p:nvSpPr>
            <p:cNvPr id="11" name="矩形 10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76450" y="6088559"/>
            <a:ext cx="4416594" cy="769441"/>
            <a:chOff x="2973628" y="3391328"/>
            <a:chExt cx="4416594" cy="769441"/>
          </a:xfrm>
        </p:grpSpPr>
        <p:sp>
          <p:nvSpPr>
            <p:cNvPr id="14" name="矩形 13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sp>
        <p:nvSpPr>
          <p:cNvPr id="16" name="矩形 15"/>
          <p:cNvSpPr/>
          <p:nvPr/>
        </p:nvSpPr>
        <p:spPr>
          <a:xfrm>
            <a:off x="1401468" y="4728833"/>
            <a:ext cx="7162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요즘 젊은이들은 열심히 일하지 않고 인생을 즐기고자 해요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1600" dirty="0"/>
          </a:p>
        </p:txBody>
      </p:sp>
      <p:sp>
        <p:nvSpPr>
          <p:cNvPr id="17" name="矩形 16"/>
          <p:cNvSpPr/>
          <p:nvPr/>
        </p:nvSpPr>
        <p:spPr>
          <a:xfrm>
            <a:off x="1243685" y="6273224"/>
            <a:ext cx="79003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할머니가 주말에 영화 보러 가고자 해서 표를 예매해 드렸어요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16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9" name="矩形 1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6973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4914" y="1235163"/>
            <a:ext cx="814871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3.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동생은 열심히 영어를 배워서 훌륭한 통역사가 되려고 한다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4.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인터넷 쇼핑은 상품을 최저가로 팔려고 한다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5.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결혼을 늦게 하거나 결혼을 포기하려고 하는 사람들이 늘고 있다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  <a:endParaRPr lang="en-US" altLang="zh-CN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01837" y="5210737"/>
            <a:ext cx="4416594" cy="769441"/>
            <a:chOff x="2973628" y="3391328"/>
            <a:chExt cx="4416594" cy="769441"/>
          </a:xfrm>
        </p:grpSpPr>
        <p:sp>
          <p:nvSpPr>
            <p:cNvPr id="4" name="矩形 3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01837" y="3292501"/>
            <a:ext cx="4416594" cy="769441"/>
            <a:chOff x="2973628" y="3391328"/>
            <a:chExt cx="4416594" cy="769441"/>
          </a:xfrm>
        </p:grpSpPr>
        <p:sp>
          <p:nvSpPr>
            <p:cNvPr id="10" name="矩形 9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01837" y="2055476"/>
            <a:ext cx="4416594" cy="769441"/>
            <a:chOff x="2973628" y="3391328"/>
            <a:chExt cx="4416594" cy="769441"/>
          </a:xfrm>
        </p:grpSpPr>
        <p:sp>
          <p:nvSpPr>
            <p:cNvPr id="13" name="矩形 12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sp>
        <p:nvSpPr>
          <p:cNvPr id="19" name="矩形 18"/>
          <p:cNvSpPr/>
          <p:nvPr/>
        </p:nvSpPr>
        <p:spPr>
          <a:xfrm>
            <a:off x="901837" y="5143819"/>
            <a:ext cx="77917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결혼을 늦게 하거나 결혼을 포기하고자 하는 사람들이 늘고 있어요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975222" y="3497320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인터넷 쇼핑은 상품을 최저가로 팔고자 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75222" y="2255529"/>
            <a:ext cx="81687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동생은 열심히 영어를 배워서 훌륭한 통역사가 되고자 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23" name="矩形 2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9795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914" y="1292704"/>
            <a:ext cx="780213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ko-KR" altLang="en-US" sz="2800" dirty="0" smtClean="0"/>
              <a:t> </a:t>
            </a:r>
            <a:r>
              <a:rPr lang="ko-KR" altLang="en-US" sz="2800" dirty="0"/>
              <a:t>‘～ㄹ</a:t>
            </a:r>
            <a:r>
              <a:rPr lang="en-US" altLang="ko-KR" sz="2800" dirty="0"/>
              <a:t>/</a:t>
            </a:r>
            <a:r>
              <a:rPr lang="ko-KR" altLang="en-US" sz="2800" dirty="0"/>
              <a:t>을걸’ 을 이용하여 보기와 같이 다음 </a:t>
            </a:r>
            <a:endParaRPr lang="en-US" altLang="ko-KR" sz="2800" dirty="0" smtClean="0"/>
          </a:p>
          <a:p>
            <a:r>
              <a:rPr lang="ko-KR" altLang="en-US" sz="2800" dirty="0" smtClean="0"/>
              <a:t>대화를 </a:t>
            </a:r>
            <a:r>
              <a:rPr lang="ko-KR" altLang="en-US" sz="2800" dirty="0"/>
              <a:t>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153" y="2292795"/>
            <a:ext cx="7601091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정성민</a:t>
            </a:r>
            <a:r>
              <a:rPr lang="en-US" altLang="ko-KR" sz="2400" dirty="0"/>
              <a:t>: </a:t>
            </a:r>
            <a:r>
              <a:rPr lang="ko-KR" altLang="en-US" sz="2400" dirty="0"/>
              <a:t>사랑하는 사람을 놓쳐서 후회되지 않으세요</a:t>
            </a:r>
            <a:r>
              <a:rPr lang="en-US" altLang="ko-KR" sz="2400" dirty="0"/>
              <a:t>?</a:t>
            </a:r>
          </a:p>
          <a:p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u="sng" dirty="0"/>
              <a:t>지난 번에 만났을 때 프로포즈할걸</a:t>
            </a:r>
            <a:r>
              <a:rPr lang="en-US" altLang="ko-KR" sz="2400" u="sng" dirty="0"/>
              <a:t>. </a:t>
            </a:r>
            <a:r>
              <a:rPr lang="ko-KR" altLang="en-US" sz="2400" u="sng" dirty="0"/>
              <a:t>이제 와서 후회되네요</a:t>
            </a:r>
            <a:r>
              <a:rPr lang="en-US" altLang="ko-KR" sz="2400" u="sng" dirty="0"/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0153" y="3873484"/>
            <a:ext cx="772011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 smtClean="0"/>
              <a:t>1.</a:t>
            </a:r>
            <a:r>
              <a:rPr lang="ko-KR" altLang="en-US" sz="2000" dirty="0" smtClean="0"/>
              <a:t>카오리</a:t>
            </a:r>
            <a:r>
              <a:rPr lang="en-US" altLang="ko-KR" sz="2000" dirty="0"/>
              <a:t>: </a:t>
            </a:r>
            <a:r>
              <a:rPr lang="ko-KR" altLang="en-US" sz="2000" dirty="0"/>
              <a:t>한라산에 눈이 내리는데 설악산에도 눈이 내릴까요</a:t>
            </a:r>
            <a:r>
              <a:rPr lang="en-US" altLang="ko-KR" sz="20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000" dirty="0"/>
              <a:t>김지은</a:t>
            </a:r>
            <a:r>
              <a:rPr lang="en-US" altLang="ko-KR" sz="2000" dirty="0"/>
              <a:t>: </a:t>
            </a:r>
            <a:r>
              <a:rPr lang="ko-KR" altLang="en-US" sz="2000" dirty="0"/>
              <a:t>설악산에도 눈이 </a:t>
            </a:r>
            <a:endParaRPr lang="en-US" altLang="ko-KR" sz="2000" dirty="0" smtClean="0"/>
          </a:p>
          <a:p>
            <a:pPr>
              <a:lnSpc>
                <a:spcPct val="150000"/>
              </a:lnSpc>
            </a:pPr>
            <a:r>
              <a:rPr lang="ko-KR" altLang="en-US" sz="2000" dirty="0" smtClean="0"/>
              <a:t>더 </a:t>
            </a:r>
            <a:r>
              <a:rPr lang="ko-KR" altLang="en-US" sz="2000" dirty="0"/>
              <a:t>북쪽에 있으니까요</a:t>
            </a:r>
            <a:r>
              <a:rPr lang="en-US" altLang="ko-KR" sz="20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/>
              <a:t>2. </a:t>
            </a:r>
            <a:r>
              <a:rPr lang="ko-KR" altLang="en-US" sz="2000" dirty="0"/>
              <a:t>정성민</a:t>
            </a:r>
            <a:r>
              <a:rPr lang="en-US" altLang="ko-KR" sz="2000" dirty="0"/>
              <a:t>: </a:t>
            </a:r>
            <a:r>
              <a:rPr lang="ko-KR" altLang="en-US" sz="2000" dirty="0"/>
              <a:t>아까 왜 김치찌개 안 먹었어요</a:t>
            </a:r>
            <a:r>
              <a:rPr lang="en-US" altLang="ko-KR" sz="2000" dirty="0"/>
              <a:t>? </a:t>
            </a:r>
            <a:r>
              <a:rPr lang="ko-KR" altLang="en-US" sz="2000" dirty="0"/>
              <a:t>얼마나 맛있었는데요</a:t>
            </a:r>
            <a:r>
              <a:rPr lang="en-US" altLang="ko-KR" sz="20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000" dirty="0"/>
              <a:t>헤럴드</a:t>
            </a:r>
            <a:r>
              <a:rPr lang="en-US" altLang="ko-KR" sz="2000" dirty="0"/>
              <a:t>: </a:t>
            </a:r>
            <a:r>
              <a:rPr lang="ko-KR" altLang="en-US" sz="2000" dirty="0"/>
              <a:t>매워 보여서</a:t>
            </a:r>
            <a:endParaRPr lang="en-US" altLang="ko-KR" sz="20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62780" y="4108676"/>
            <a:ext cx="4416594" cy="769441"/>
            <a:chOff x="2973628" y="3391328"/>
            <a:chExt cx="4416594" cy="769441"/>
          </a:xfrm>
        </p:grpSpPr>
        <p:sp>
          <p:nvSpPr>
            <p:cNvPr id="11" name="矩形 10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51502" y="5490861"/>
            <a:ext cx="4416594" cy="769441"/>
            <a:chOff x="2973628" y="3391328"/>
            <a:chExt cx="4416594" cy="769441"/>
          </a:xfrm>
        </p:grpSpPr>
        <p:sp>
          <p:nvSpPr>
            <p:cNvPr id="14" name="矩形 13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sp>
        <p:nvSpPr>
          <p:cNvPr id="16" name="矩形 15"/>
          <p:cNvSpPr/>
          <p:nvPr/>
        </p:nvSpPr>
        <p:spPr>
          <a:xfrm>
            <a:off x="3697339" y="4416452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내릴걸요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125978" y="5798637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안 먹었는데 먹어볼걸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후회되네요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9" name="矩形 1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5362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4914" y="1235163"/>
            <a:ext cx="814871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3.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헤럴드</a:t>
            </a:r>
            <a:r>
              <a:rPr lang="en-US" altLang="ko-KR" sz="2400" dirty="0"/>
              <a:t>: </a:t>
            </a:r>
            <a:r>
              <a:rPr lang="ko-KR" altLang="en-US" sz="2400" dirty="0"/>
              <a:t>지금 가면 경복궁에 들어갈 수 있을까요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/>
              <a:t>지금이 </a:t>
            </a:r>
            <a:r>
              <a:rPr lang="en-US" altLang="ko-KR" sz="2400" dirty="0"/>
              <a:t>6</a:t>
            </a:r>
            <a:r>
              <a:rPr lang="ko-KR" altLang="en-US" sz="2400" dirty="0"/>
              <a:t>시니까 벌써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4.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/>
              <a:t>남대문 시장이 어디에 있어요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정성민</a:t>
            </a:r>
            <a:r>
              <a:rPr lang="en-US" altLang="ko-KR" sz="2400" dirty="0"/>
              <a:t>: </a:t>
            </a:r>
            <a:r>
              <a:rPr lang="ko-KR" altLang="en-US" sz="2400" dirty="0"/>
              <a:t>아마 여기서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5.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이번 주말에 한류 스타 콘서트가 있는데 표가 없어요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/>
              <a:t>그래요</a:t>
            </a:r>
            <a:r>
              <a:rPr lang="en-US" altLang="ko-KR" sz="2400" dirty="0"/>
              <a:t>? </a:t>
            </a:r>
            <a:r>
              <a:rPr lang="ko-KR" altLang="en-US" sz="2400" dirty="0"/>
              <a:t>미리</a:t>
            </a:r>
            <a:endParaRPr lang="en-US" altLang="zh-CN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45907" y="4340127"/>
            <a:ext cx="4416594" cy="769441"/>
            <a:chOff x="2973628" y="3391328"/>
            <a:chExt cx="4416594" cy="769441"/>
          </a:xfrm>
        </p:grpSpPr>
        <p:sp>
          <p:nvSpPr>
            <p:cNvPr id="4" name="矩形 3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79159" y="2699616"/>
            <a:ext cx="4416594" cy="769441"/>
            <a:chOff x="2973628" y="3391328"/>
            <a:chExt cx="4416594" cy="769441"/>
          </a:xfrm>
        </p:grpSpPr>
        <p:sp>
          <p:nvSpPr>
            <p:cNvPr id="10" name="矩形 9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403394" y="1561181"/>
            <a:ext cx="4416594" cy="769441"/>
            <a:chOff x="2973628" y="3391328"/>
            <a:chExt cx="4416594" cy="769441"/>
          </a:xfrm>
        </p:grpSpPr>
        <p:sp>
          <p:nvSpPr>
            <p:cNvPr id="13" name="矩形 12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sp>
        <p:nvSpPr>
          <p:cNvPr id="19" name="矩形 18"/>
          <p:cNvSpPr/>
          <p:nvPr/>
        </p:nvSpPr>
        <p:spPr>
          <a:xfrm>
            <a:off x="3591196" y="4494014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표를 사 놓을걸 그랬네요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3357023" y="2933999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오른쪽으로 가면 </a:t>
            </a:r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있을 걸요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619269" y="1868957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문 닫았을걸요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23" name="矩形 2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667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914" y="1292704"/>
            <a:ext cx="810939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ko-KR" altLang="en-US" sz="2800" dirty="0"/>
              <a:t> ‘～는 날에</a:t>
            </a:r>
            <a:r>
              <a:rPr lang="en-US" altLang="ko-KR" sz="2800" dirty="0"/>
              <a:t>(</a:t>
            </a:r>
            <a:r>
              <a:rPr lang="ko-KR" altLang="en-US" sz="2800" dirty="0"/>
              <a:t>는</a:t>
            </a:r>
            <a:r>
              <a:rPr lang="en-US" altLang="ko-KR" sz="2800" dirty="0"/>
              <a:t>)’ </a:t>
            </a:r>
            <a:r>
              <a:rPr lang="ko-KR" altLang="en-US" sz="2800" dirty="0"/>
              <a:t>을 이용하여 보기와 같이 다음 </a:t>
            </a:r>
            <a:endParaRPr lang="en-US" altLang="ko-KR" sz="2800" dirty="0" smtClean="0"/>
          </a:p>
          <a:p>
            <a:r>
              <a:rPr lang="ko-KR" altLang="en-US" sz="2800" dirty="0" smtClean="0"/>
              <a:t>문장을 </a:t>
            </a:r>
            <a:r>
              <a:rPr lang="ko-KR" altLang="en-US" sz="2800" dirty="0"/>
              <a:t>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5084" y="2175455"/>
            <a:ext cx="8509381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지각하다</a:t>
            </a:r>
            <a:r>
              <a:rPr lang="en-US" altLang="ko-KR" sz="2400" dirty="0"/>
              <a:t>, </a:t>
            </a:r>
            <a:r>
              <a:rPr lang="ko-KR" altLang="en-US" sz="2400" dirty="0"/>
              <a:t>학교</a:t>
            </a:r>
            <a:r>
              <a:rPr lang="en-US" altLang="ko-KR" sz="2400" dirty="0"/>
              <a:t>, </a:t>
            </a:r>
            <a:r>
              <a:rPr lang="ko-KR" altLang="en-US" sz="2400" dirty="0"/>
              <a:t>선생님</a:t>
            </a:r>
            <a:r>
              <a:rPr lang="en-US" altLang="ko-KR" sz="2400" dirty="0"/>
              <a:t>, </a:t>
            </a:r>
            <a:r>
              <a:rPr lang="ko-KR" altLang="en-US" sz="2400" dirty="0"/>
              <a:t>～는 날에</a:t>
            </a:r>
            <a:r>
              <a:rPr lang="en-US" altLang="ko-KR" sz="2400" dirty="0"/>
              <a:t>(</a:t>
            </a:r>
            <a:r>
              <a:rPr lang="ko-KR" altLang="en-US" sz="2400" dirty="0"/>
              <a:t>는</a:t>
            </a:r>
            <a:r>
              <a:rPr lang="en-US" altLang="ko-KR" sz="2400" dirty="0"/>
              <a:t>), </a:t>
            </a:r>
            <a:r>
              <a:rPr lang="ko-KR" altLang="en-US" sz="2400" dirty="0"/>
              <a:t>～는 물론이고</a:t>
            </a:r>
            <a:r>
              <a:rPr lang="en-US" altLang="ko-KR" sz="2400" dirty="0"/>
              <a:t>, </a:t>
            </a:r>
            <a:r>
              <a:rPr lang="ko-KR" altLang="en-US" sz="2400" dirty="0"/>
              <a:t>혼나다</a:t>
            </a:r>
            <a:r>
              <a:rPr lang="en-US" altLang="ko-KR" sz="2400" dirty="0"/>
              <a:t>, </a:t>
            </a:r>
            <a:r>
              <a:rPr lang="ko-KR" altLang="en-US" sz="2400" dirty="0"/>
              <a:t>쫓겨 나다</a:t>
            </a:r>
          </a:p>
          <a:p>
            <a:r>
              <a:rPr lang="ko-KR" altLang="en-US" sz="2400" dirty="0"/>
              <a:t>→ </a:t>
            </a:r>
            <a:r>
              <a:rPr lang="ko-KR" altLang="en-US" sz="2400" u="sng" dirty="0"/>
              <a:t>학교를 지각하는 날에는 선생님한테 혼나는 건 물론이고 쫓겨날 거예요</a:t>
            </a:r>
            <a:r>
              <a:rPr lang="en-US" altLang="ko-KR" sz="2400" u="sng" dirty="0"/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457" y="4100647"/>
            <a:ext cx="85270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환경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오염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계속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죽다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～는 날에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되다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모든 생물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재산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～는 날에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～ㄹ 수 없다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형제끼리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싸우다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돌이키다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다시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형제 사이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때문에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43761" y="4773913"/>
            <a:ext cx="69437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환경 오염이 계속 되는 날에는 모든 생물이 죽을 </a:t>
            </a:r>
            <a:r>
              <a:rPr lang="ko-KR" altLang="en-US" sz="20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거예요</a:t>
            </a:r>
            <a:r>
              <a:rPr lang="en-US" altLang="ko-KR" sz="20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1600" dirty="0"/>
          </a:p>
        </p:txBody>
      </p:sp>
      <p:sp>
        <p:nvSpPr>
          <p:cNvPr id="17" name="矩形 16"/>
          <p:cNvSpPr/>
          <p:nvPr/>
        </p:nvSpPr>
        <p:spPr>
          <a:xfrm>
            <a:off x="852685" y="6134139"/>
            <a:ext cx="76929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재산 때문에 형제끼리 싸우는 날에는 형제 사이를 다시 돌이킬 수 없게 될 거예요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16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9" name="矩形 1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943761" y="4832950"/>
            <a:ext cx="757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813961" y="6303416"/>
            <a:ext cx="757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909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4914" y="1235163"/>
            <a:ext cx="814871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3.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엄마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있다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쉴 새 없다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～는 날에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집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전화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오다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4.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공무원 시험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마을 잔치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～는 날에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동생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합격하다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열다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5.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～는 날에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컴퓨터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헛수고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지금까지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고장 나다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고생하다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→</a:t>
            </a:r>
            <a:endParaRPr lang="en-US" altLang="zh-CN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4339" y="5099187"/>
            <a:ext cx="65093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컴퓨터가 고장 나는 날에는 지금까지 </a:t>
            </a:r>
            <a:endParaRPr lang="en-US" altLang="ko-KR" sz="2400" b="1" dirty="0" smtClean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고생한 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것이 헛수고가 될 거예요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974339" y="3189542"/>
            <a:ext cx="89448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동생이 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공무원 시험에 합격하는 날에는 마을 </a:t>
            </a:r>
            <a:endParaRPr lang="en-US" altLang="ko-KR" sz="2400" b="1" dirty="0" smtClean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잔치가 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열릴 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거예요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07316" y="1821725"/>
            <a:ext cx="72615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엄마가 집에 있는 날에는 전화가 쉴 새 없이 와요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23" name="矩形 2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/>
        </p:nvSpPr>
        <p:spPr>
          <a:xfrm>
            <a:off x="974339" y="1914058"/>
            <a:ext cx="757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907316" y="5513309"/>
            <a:ext cx="757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907316" y="3651207"/>
            <a:ext cx="757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ym typeface="Symbol"/>
              </a:rPr>
              <a:t>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</a:t>
            </a:r>
            <a:r>
              <a:rPr lang="en-US" altLang="ko-KR" dirty="0">
                <a:sym typeface="Symbol"/>
              </a:rPr>
              <a:t>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494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914" y="1292704"/>
            <a:ext cx="770275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ko-KR" altLang="en-US" sz="2800" dirty="0" smtClean="0"/>
              <a:t> </a:t>
            </a:r>
            <a:r>
              <a:rPr lang="ko-KR" altLang="en-US" sz="2800" dirty="0"/>
              <a:t>그림을 보고 ‘～에 불과하다’ 를 이용하여 </a:t>
            </a:r>
            <a:endParaRPr lang="en-US" altLang="ko-KR" sz="2800" dirty="0" smtClean="0"/>
          </a:p>
          <a:p>
            <a:r>
              <a:rPr lang="ko-KR" altLang="en-US" sz="2800" dirty="0" smtClean="0"/>
              <a:t>대화를 </a:t>
            </a:r>
            <a:r>
              <a:rPr lang="ko-KR" altLang="en-US" sz="2800" dirty="0"/>
              <a:t>만들어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5084" y="2175455"/>
            <a:ext cx="8509381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초콜릿은 간식에 불과해요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/>
              <a:t>정성민</a:t>
            </a:r>
            <a:r>
              <a:rPr lang="en-US" altLang="ko-KR" sz="2400" dirty="0"/>
              <a:t>: </a:t>
            </a:r>
            <a:r>
              <a:rPr lang="ko-KR" altLang="en-US" sz="2400" u="sng" dirty="0"/>
              <a:t>왜 간식에 불과해요</a:t>
            </a:r>
            <a:r>
              <a:rPr lang="en-US" altLang="ko-KR" sz="2400" u="sng" dirty="0"/>
              <a:t>? </a:t>
            </a:r>
            <a:r>
              <a:rPr lang="ko-KR" altLang="en-US" sz="2400" u="sng" dirty="0"/>
              <a:t>초콜릿을 통해 마음을 전할 수 있으니까 </a:t>
            </a:r>
            <a:r>
              <a:rPr lang="ko-KR" altLang="en-US" sz="2400" u="sng" dirty="0" smtClean="0"/>
              <a:t>간식이 </a:t>
            </a:r>
            <a:r>
              <a:rPr lang="ko-KR" altLang="en-US" sz="2400" u="sng" dirty="0"/>
              <a:t>아니라 사랑의 선물이죠</a:t>
            </a:r>
            <a:r>
              <a:rPr lang="en-US" altLang="ko-KR" sz="2400" u="sng" dirty="0"/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9" name="矩形 1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294" y="2960285"/>
            <a:ext cx="4389129" cy="27432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94711"/>
            <a:ext cx="3462784" cy="24003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188" y="3423288"/>
            <a:ext cx="4389129" cy="274320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6938" y="5086780"/>
            <a:ext cx="3995782" cy="24973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161" y="4840938"/>
            <a:ext cx="4389129" cy="27432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53035" y="4195483"/>
            <a:ext cx="76110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1                                                                                       2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3                                                                                        4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6613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914" y="1150261"/>
            <a:ext cx="8000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8.</a:t>
            </a:r>
            <a:r>
              <a:rPr lang="ko-KR" altLang="en-US" sz="2800" dirty="0"/>
              <a:t> 아래 달력을 보고 대답해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85" y="1938511"/>
            <a:ext cx="2542784" cy="17976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954" y="1967540"/>
            <a:ext cx="2460658" cy="17395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332" y="1911615"/>
            <a:ext cx="2469310" cy="17456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3318" y="4365829"/>
            <a:ext cx="7382435" cy="166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언제 선물을 해야 하나요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누구에게 무슨 선물을 하고 싶어요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3.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누구에게 무슨 선물을 받고 싶어요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  <a:endParaRPr lang="zh-CN" altLang="en-US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8110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277035"/>
            <a:ext cx="80007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9.</a:t>
            </a:r>
            <a:r>
              <a:rPr lang="ko-KR" altLang="en-US" sz="2800" dirty="0" smtClean="0"/>
              <a:t>  아래 </a:t>
            </a:r>
            <a:r>
              <a:rPr lang="ko-KR" altLang="en-US" sz="2800" dirty="0"/>
              <a:t>단어를 가지고 대화를 만들어서 이야기해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4206" y="2417381"/>
            <a:ext cx="7551871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/>
              <a:t>어버이날 </a:t>
            </a:r>
            <a:r>
              <a:rPr lang="en-US" altLang="ko-KR" sz="2400" dirty="0"/>
              <a:t>/ </a:t>
            </a:r>
            <a:r>
              <a:rPr lang="ko-KR" altLang="en-US" sz="2400" dirty="0"/>
              <a:t>효도 </a:t>
            </a:r>
            <a:r>
              <a:rPr lang="en-US" altLang="ko-KR" sz="2400" dirty="0"/>
              <a:t>/ </a:t>
            </a:r>
            <a:r>
              <a:rPr lang="ko-KR" altLang="en-US" sz="2400" dirty="0"/>
              <a:t>부담 </a:t>
            </a:r>
            <a:r>
              <a:rPr lang="en-US" altLang="ko-KR" sz="2400" dirty="0"/>
              <a:t>/ </a:t>
            </a:r>
            <a:r>
              <a:rPr lang="ko-KR" altLang="en-US" sz="2400" dirty="0"/>
              <a:t>스승의 날 </a:t>
            </a:r>
            <a:r>
              <a:rPr lang="en-US" altLang="ko-KR" sz="2400" dirty="0"/>
              <a:t>/ </a:t>
            </a:r>
            <a:r>
              <a:rPr lang="ko-KR" altLang="en-US" sz="2400" dirty="0"/>
              <a:t>감사 </a:t>
            </a:r>
            <a:r>
              <a:rPr lang="en-US" altLang="ko-KR" sz="2400" dirty="0"/>
              <a:t>/ </a:t>
            </a:r>
            <a:r>
              <a:rPr lang="ko-KR" altLang="en-US" sz="2400" dirty="0"/>
              <a:t>돈 </a:t>
            </a:r>
            <a:r>
              <a:rPr lang="en-US" altLang="ko-KR" sz="2400" dirty="0"/>
              <a:t>/ </a:t>
            </a:r>
            <a:r>
              <a:rPr lang="ko-KR" altLang="en-US" sz="2400" dirty="0"/>
              <a:t>진심 </a:t>
            </a:r>
            <a:r>
              <a:rPr lang="en-US" altLang="ko-KR" sz="2400" dirty="0"/>
              <a:t>/ </a:t>
            </a:r>
            <a:r>
              <a:rPr lang="ko-KR" altLang="en-US" sz="2400" dirty="0"/>
              <a:t>사절</a:t>
            </a:r>
            <a:endParaRPr lang="ko-KR" altLang="en-US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205" y="4550476"/>
            <a:ext cx="7551871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/>
              <a:t>선물 </a:t>
            </a:r>
            <a:r>
              <a:rPr lang="en-US" altLang="ko-KR" sz="2400" dirty="0"/>
              <a:t>/ </a:t>
            </a:r>
            <a:r>
              <a:rPr lang="ko-KR" altLang="en-US" sz="2400" dirty="0"/>
              <a:t>생일 </a:t>
            </a:r>
            <a:r>
              <a:rPr lang="en-US" altLang="ko-KR" sz="2400" dirty="0"/>
              <a:t>/ </a:t>
            </a:r>
            <a:r>
              <a:rPr lang="ko-KR" altLang="en-US" sz="2400" dirty="0"/>
              <a:t>초콜릿 </a:t>
            </a:r>
            <a:r>
              <a:rPr lang="en-US" altLang="ko-KR" sz="2400" dirty="0"/>
              <a:t>/ </a:t>
            </a:r>
            <a:r>
              <a:rPr lang="ko-KR" altLang="en-US" sz="2400" dirty="0"/>
              <a:t>생화 </a:t>
            </a:r>
            <a:r>
              <a:rPr lang="en-US" altLang="ko-KR" sz="2400" dirty="0"/>
              <a:t>/ </a:t>
            </a:r>
            <a:r>
              <a:rPr lang="ko-KR" altLang="en-US" sz="2400" dirty="0"/>
              <a:t>돈 </a:t>
            </a:r>
            <a:r>
              <a:rPr lang="en-US" altLang="ko-KR" sz="2400" dirty="0"/>
              <a:t>/ </a:t>
            </a:r>
            <a:r>
              <a:rPr lang="ko-KR" altLang="en-US" sz="2400" dirty="0"/>
              <a:t>진심 </a:t>
            </a:r>
            <a:r>
              <a:rPr lang="en-US" altLang="ko-KR" sz="2400" dirty="0"/>
              <a:t>/ </a:t>
            </a:r>
            <a:r>
              <a:rPr lang="ko-KR" altLang="en-US" sz="2400" dirty="0"/>
              <a:t>뇌물 </a:t>
            </a:r>
            <a:r>
              <a:rPr lang="en-US" altLang="ko-KR" sz="2400" dirty="0"/>
              <a:t>/ </a:t>
            </a:r>
            <a:r>
              <a:rPr lang="ko-KR" altLang="en-US" sz="2400" dirty="0"/>
              <a:t>마음 </a:t>
            </a:r>
            <a:r>
              <a:rPr lang="en-US" altLang="ko-KR" sz="2400" dirty="0"/>
              <a:t>/ </a:t>
            </a:r>
            <a:r>
              <a:rPr lang="ko-KR" altLang="en-US" sz="2400" dirty="0"/>
              <a:t>크리스마스</a:t>
            </a:r>
            <a:endParaRPr lang="en-US" altLang="ko-KR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4204" y="3248378"/>
            <a:ext cx="50769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/>
              <a:t>2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7389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277035"/>
            <a:ext cx="8000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10.</a:t>
            </a:r>
            <a:r>
              <a:rPr lang="ko-KR" altLang="en-US" sz="2800" dirty="0" smtClean="0"/>
              <a:t> </a:t>
            </a:r>
            <a:r>
              <a:rPr lang="ko-KR" altLang="en-US" sz="2800" dirty="0"/>
              <a:t>아래 주제로 발표해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5563" y="1974588"/>
            <a:ext cx="7870079" cy="3667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400" dirty="0" smtClean="0"/>
              <a:t>1.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한</a:t>
            </a:r>
            <a:r>
              <a:rPr lang="en-US" altLang="ko-KR" sz="2400" dirty="0"/>
              <a:t>·</a:t>
            </a:r>
            <a:r>
              <a:rPr lang="ko-KR" altLang="en-US" sz="2400" dirty="0"/>
              <a:t>중</a:t>
            </a:r>
            <a:r>
              <a:rPr lang="en-US" altLang="ko-KR" sz="2400" dirty="0"/>
              <a:t>·</a:t>
            </a:r>
            <a:r>
              <a:rPr lang="ko-KR" altLang="en-US" sz="2400" dirty="0"/>
              <a:t>일 </a:t>
            </a:r>
            <a:r>
              <a:rPr lang="en-US" altLang="ko-KR" sz="2400" dirty="0"/>
              <a:t>3</a:t>
            </a:r>
            <a:r>
              <a:rPr lang="ko-KR" altLang="en-US" sz="2400" dirty="0"/>
              <a:t>국의 공휴일을 비교하여 발표해 보세요</a:t>
            </a:r>
            <a:r>
              <a:rPr lang="en-US" altLang="ko-KR" sz="2400" dirty="0"/>
              <a:t>.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/>
              <a:t>2. </a:t>
            </a:r>
            <a:r>
              <a:rPr lang="ko-KR" altLang="en-US" sz="2400" dirty="0"/>
              <a:t>성의를 표해야 하는 날이 부담스럽습니까</a:t>
            </a:r>
            <a:r>
              <a:rPr lang="en-US" altLang="ko-KR" sz="2400" dirty="0"/>
              <a:t>? </a:t>
            </a:r>
            <a:r>
              <a:rPr lang="ko-KR" altLang="en-US" sz="2400" dirty="0"/>
              <a:t>그 이유를 발표해 보세요</a:t>
            </a:r>
            <a:r>
              <a:rPr lang="en-US" altLang="ko-KR" sz="2400" dirty="0"/>
              <a:t>.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/>
              <a:t>3. </a:t>
            </a:r>
            <a:r>
              <a:rPr lang="ko-KR" altLang="en-US" sz="2400" dirty="0"/>
              <a:t>중국 사람들은 선물에 대해 어떻게 생각합니까</a:t>
            </a:r>
            <a:r>
              <a:rPr lang="en-US" altLang="ko-KR" sz="2400" dirty="0"/>
              <a:t>? </a:t>
            </a:r>
            <a:r>
              <a:rPr lang="ko-KR" altLang="en-US" sz="2400" dirty="0"/>
              <a:t>그 이유를 발표해 보세요</a:t>
            </a:r>
            <a:r>
              <a:rPr lang="en-US" altLang="ko-KR" sz="2400" dirty="0"/>
              <a:t>.</a:t>
            </a:r>
            <a:endParaRPr lang="zh-CN" altLang="en-US" sz="2400" dirty="0"/>
          </a:p>
        </p:txBody>
      </p:sp>
      <p:sp>
        <p:nvSpPr>
          <p:cNvPr id="7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262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47" y="2760270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887" y="2760270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87" y="2659587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75988" y="3251265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6" action="ppaction://hlinksldjump"/>
              </a:rPr>
              <a:t>어휘</a:t>
            </a:r>
            <a:r>
              <a:rPr kumimoji="1" lang="en-US" altLang="ko-KR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6" action="ppaction://hlinksldjump"/>
              </a:rPr>
              <a:t>1</a:t>
            </a:r>
            <a:endParaRPr kumimoji="1" lang="zh-CN" altLang="en-US" sz="28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98742" y="32979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7" action="ppaction://hlinksldjump"/>
              </a:rPr>
              <a:t>대화</a:t>
            </a:r>
            <a:r>
              <a:rPr kumimoji="1" lang="en-US" altLang="ko-KR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7" action="ppaction://hlinksldjump"/>
              </a:rPr>
              <a:t>1</a:t>
            </a:r>
            <a:endParaRPr kumimoji="1" lang="zh-CN" altLang="en-US" sz="32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420837" y="3247330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8" action="ppaction://hlinksldjump"/>
              </a:rPr>
              <a:t>문법</a:t>
            </a:r>
            <a:r>
              <a:rPr kumimoji="1" lang="en-US" altLang="ko-KR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8" action="ppaction://hlinksldjump"/>
              </a:rPr>
              <a:t>1</a:t>
            </a:r>
            <a:endParaRPr kumimoji="1" lang="zh-CN" altLang="en-US" sz="28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</p:txBody>
      </p:sp>
      <p:cxnSp>
        <p:nvCxnSpPr>
          <p:cNvPr id="30" name="直接连接符 25"/>
          <p:cNvCxnSpPr>
            <a:cxnSpLocks/>
          </p:cNvCxnSpPr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030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12166" y="1123794"/>
            <a:ext cx="4065846" cy="2864820"/>
            <a:chOff x="400725" y="2004727"/>
            <a:chExt cx="4065846" cy="286482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2" name="矩形 21"/>
            <p:cNvSpPr>
              <a:spLocks/>
            </p:cNvSpPr>
            <p:nvPr/>
          </p:nvSpPr>
          <p:spPr>
            <a:xfrm>
              <a:off x="400725" y="2004727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6</a:t>
              </a:r>
              <a:r>
                <a:rPr lang="ko-KR" altLang="en-US" sz="2400" dirty="0">
                  <a:solidFill>
                    <a:schemeClr val="tx1"/>
                  </a:solidFill>
                </a:rPr>
                <a:t>월 </a:t>
              </a:r>
              <a:r>
                <a:rPr lang="en-US" altLang="ko-KR" sz="2400" dirty="0">
                  <a:solidFill>
                    <a:schemeClr val="tx1"/>
                  </a:solidFill>
                </a:rPr>
                <a:t>6</a:t>
              </a:r>
              <a:r>
                <a:rPr lang="ko-KR" altLang="en-US" sz="2400" dirty="0">
                  <a:solidFill>
                    <a:schemeClr val="tx1"/>
                  </a:solidFill>
                </a:rPr>
                <a:t>일</a:t>
              </a:r>
              <a:r>
                <a:rPr lang="en-US" altLang="ko-KR" sz="2400" dirty="0">
                  <a:solidFill>
                    <a:schemeClr val="tx1"/>
                  </a:solidFill>
                </a:rPr>
                <a:t>——</a:t>
              </a:r>
              <a:r>
                <a:rPr lang="ko-KR" altLang="en-US" sz="2400" dirty="0">
                  <a:solidFill>
                    <a:schemeClr val="tx1"/>
                  </a:solidFill>
                </a:rPr>
                <a:t>현충일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显忠日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400725" y="4027024"/>
              <a:ext cx="4065846" cy="8425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음력 </a:t>
              </a:r>
              <a:r>
                <a:rPr lang="en-US" altLang="ko-KR" sz="2400" dirty="0">
                  <a:solidFill>
                    <a:schemeClr val="tx1"/>
                  </a:solidFill>
                </a:rPr>
                <a:t>8</a:t>
              </a:r>
              <a:r>
                <a:rPr lang="ko-KR" altLang="en-US" sz="2400" dirty="0">
                  <a:solidFill>
                    <a:schemeClr val="tx1"/>
                  </a:solidFill>
                </a:rPr>
                <a:t>월 </a:t>
              </a:r>
              <a:r>
                <a:rPr lang="en-US" altLang="ko-KR" sz="2400" dirty="0">
                  <a:solidFill>
                    <a:schemeClr val="tx1"/>
                  </a:solidFill>
                </a:rPr>
                <a:t>15</a:t>
              </a:r>
              <a:r>
                <a:rPr lang="ko-KR" altLang="en-US" sz="2400" dirty="0">
                  <a:solidFill>
                    <a:schemeClr val="tx1"/>
                  </a:solidFill>
                </a:rPr>
                <a:t>일</a:t>
              </a:r>
              <a:r>
                <a:rPr lang="en-US" altLang="ko-KR" sz="2400" dirty="0">
                  <a:solidFill>
                    <a:schemeClr val="tx1"/>
                  </a:solidFill>
                </a:rPr>
                <a:t>——</a:t>
              </a:r>
              <a:r>
                <a:rPr lang="ko-KR" altLang="en-US" sz="2400" dirty="0">
                  <a:solidFill>
                    <a:schemeClr val="tx1"/>
                  </a:solidFill>
                </a:rPr>
                <a:t>한가위</a:t>
              </a:r>
              <a:r>
                <a:rPr lang="en-US" altLang="ko-KR" sz="2400" dirty="0">
                  <a:solidFill>
                    <a:schemeClr val="tx1"/>
                  </a:solidFill>
                </a:rPr>
                <a:t>(</a:t>
              </a:r>
              <a:r>
                <a:rPr lang="ko-KR" altLang="en-US" sz="2400" dirty="0">
                  <a:solidFill>
                    <a:schemeClr val="tx1"/>
                  </a:solidFill>
                </a:rPr>
                <a:t>추석</a:t>
              </a:r>
              <a:r>
                <a:rPr lang="en-US" altLang="ko-KR" sz="2400" dirty="0">
                  <a:solidFill>
                    <a:schemeClr val="tx1"/>
                  </a:solidFill>
                </a:rPr>
                <a:t>)</a:t>
              </a:r>
              <a:r>
                <a:rPr lang="ko-KR" altLang="en-US" sz="2400" dirty="0">
                  <a:solidFill>
                    <a:schemeClr val="tx1"/>
                  </a:solidFill>
                </a:rPr>
                <a:t>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中秋节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3" name="矩形 32"/>
            <p:cNvSpPr>
              <a:spLocks/>
            </p:cNvSpPr>
            <p:nvPr/>
          </p:nvSpPr>
          <p:spPr>
            <a:xfrm>
              <a:off x="400725" y="2912099"/>
              <a:ext cx="4065846" cy="8620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7</a:t>
              </a:r>
              <a:r>
                <a:rPr lang="ko-KR" altLang="en-US" sz="2400" dirty="0">
                  <a:solidFill>
                    <a:schemeClr val="tx1"/>
                  </a:solidFill>
                </a:rPr>
                <a:t>월 </a:t>
              </a:r>
              <a:r>
                <a:rPr lang="en-US" altLang="ko-KR" sz="2400" dirty="0">
                  <a:solidFill>
                    <a:schemeClr val="tx1"/>
                  </a:solidFill>
                </a:rPr>
                <a:t>17</a:t>
              </a:r>
              <a:r>
                <a:rPr lang="ko-KR" altLang="en-US" sz="2400" dirty="0">
                  <a:solidFill>
                    <a:schemeClr val="tx1"/>
                  </a:solidFill>
                </a:rPr>
                <a:t>일</a:t>
              </a:r>
              <a:r>
                <a:rPr lang="en-US" altLang="ko-KR" sz="2400" dirty="0">
                  <a:solidFill>
                    <a:schemeClr val="tx1"/>
                  </a:solidFill>
                </a:rPr>
                <a:t>——</a:t>
              </a:r>
              <a:r>
                <a:rPr lang="ko-KR" altLang="en-US" sz="2400" dirty="0">
                  <a:solidFill>
                    <a:schemeClr val="tx1"/>
                  </a:solidFill>
                </a:rPr>
                <a:t>제헌절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制宪节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15" name="矩形 14"/>
          <p:cNvSpPr>
            <a:spLocks/>
          </p:cNvSpPr>
          <p:nvPr/>
        </p:nvSpPr>
        <p:spPr>
          <a:xfrm>
            <a:off x="484385" y="3707774"/>
            <a:ext cx="4065846" cy="56168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3</a:t>
            </a:r>
            <a:r>
              <a:rPr lang="ko-KR" altLang="en-US" sz="2400" dirty="0">
                <a:solidFill>
                  <a:schemeClr val="tx1"/>
                </a:solidFill>
              </a:rPr>
              <a:t>월 </a:t>
            </a:r>
            <a:r>
              <a:rPr lang="en-US" altLang="ko-KR" sz="2400" dirty="0">
                <a:solidFill>
                  <a:schemeClr val="tx1"/>
                </a:solidFill>
              </a:rPr>
              <a:t>1</a:t>
            </a:r>
            <a:r>
              <a:rPr lang="ko-KR" altLang="en-US" sz="2400" dirty="0">
                <a:solidFill>
                  <a:schemeClr val="tx1"/>
                </a:solidFill>
              </a:rPr>
              <a:t>일</a:t>
            </a:r>
            <a:r>
              <a:rPr lang="en-US" altLang="ko-KR" sz="2400" dirty="0">
                <a:solidFill>
                  <a:schemeClr val="tx1"/>
                </a:solidFill>
              </a:rPr>
              <a:t>——</a:t>
            </a:r>
            <a:r>
              <a:rPr lang="ko-KR" altLang="en-US" sz="2400" dirty="0">
                <a:solidFill>
                  <a:schemeClr val="tx1"/>
                </a:solidFill>
              </a:rPr>
              <a:t>삼일절　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三一节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4385" y="1123794"/>
            <a:ext cx="4065846" cy="5209771"/>
            <a:chOff x="400725" y="2066351"/>
            <a:chExt cx="4065846" cy="5209771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7" name="矩形 16"/>
            <p:cNvSpPr>
              <a:spLocks/>
            </p:cNvSpPr>
            <p:nvPr/>
          </p:nvSpPr>
          <p:spPr>
            <a:xfrm>
              <a:off x="400725" y="2066351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빨간 날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　公休日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>
            <a:xfrm>
              <a:off x="400725" y="6293728"/>
              <a:ext cx="4065846" cy="98239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음력 </a:t>
              </a:r>
              <a:r>
                <a:rPr lang="en-US" altLang="ko-KR" sz="2400" dirty="0">
                  <a:solidFill>
                    <a:schemeClr val="tx1"/>
                  </a:solidFill>
                </a:rPr>
                <a:t>4</a:t>
              </a:r>
              <a:r>
                <a:rPr lang="ko-KR" altLang="en-US" sz="2400" dirty="0">
                  <a:solidFill>
                    <a:schemeClr val="tx1"/>
                  </a:solidFill>
                </a:rPr>
                <a:t>월 </a:t>
              </a:r>
              <a:r>
                <a:rPr lang="en-US" altLang="ko-KR" sz="2400" dirty="0">
                  <a:solidFill>
                    <a:schemeClr val="tx1"/>
                  </a:solidFill>
                </a:rPr>
                <a:t>8</a:t>
              </a:r>
              <a:r>
                <a:rPr lang="ko-KR" altLang="en-US" sz="2400" dirty="0">
                  <a:solidFill>
                    <a:schemeClr val="tx1"/>
                  </a:solidFill>
                </a:rPr>
                <a:t>일</a:t>
              </a:r>
              <a:r>
                <a:rPr lang="en-US" altLang="ko-KR" sz="2400" dirty="0">
                  <a:solidFill>
                    <a:schemeClr val="tx1"/>
                  </a:solidFill>
                </a:rPr>
                <a:t>——</a:t>
              </a:r>
              <a:r>
                <a:rPr lang="ko-KR" altLang="en-US" sz="2400" dirty="0">
                  <a:solidFill>
                    <a:schemeClr val="tx1"/>
                  </a:solidFill>
                </a:rPr>
                <a:t>석가탄신일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佛诞日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>
            <a:xfrm>
              <a:off x="400725" y="2973722"/>
              <a:ext cx="4065846" cy="14237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</a:rPr>
                <a:t>양력 </a:t>
              </a:r>
              <a:r>
                <a:rPr lang="en-US" altLang="ko-KR" sz="2400" dirty="0">
                  <a:solidFill>
                    <a:schemeClr val="tx1"/>
                  </a:solidFill>
                </a:rPr>
                <a:t>1</a:t>
              </a:r>
              <a:r>
                <a:rPr lang="ko-KR" altLang="en-US" sz="2400" dirty="0">
                  <a:solidFill>
                    <a:schemeClr val="tx1"/>
                  </a:solidFill>
                </a:rPr>
                <a:t>월 </a:t>
              </a:r>
              <a:r>
                <a:rPr lang="en-US" altLang="ko-KR" sz="2400" dirty="0">
                  <a:solidFill>
                    <a:schemeClr val="tx1"/>
                  </a:solidFill>
                </a:rPr>
                <a:t>1</a:t>
              </a:r>
              <a:r>
                <a:rPr lang="ko-KR" altLang="en-US" sz="2400" dirty="0">
                  <a:solidFill>
                    <a:schemeClr val="tx1"/>
                  </a:solidFill>
                </a:rPr>
                <a:t>일</a:t>
              </a:r>
              <a:r>
                <a:rPr lang="en-US" altLang="ko-KR" sz="2400" dirty="0">
                  <a:solidFill>
                    <a:schemeClr val="tx1"/>
                  </a:solidFill>
                </a:rPr>
                <a:t>——</a:t>
              </a:r>
              <a:r>
                <a:rPr lang="ko-KR" altLang="en-US" sz="2400" dirty="0">
                  <a:solidFill>
                    <a:schemeClr val="tx1"/>
                  </a:solidFill>
                </a:rPr>
                <a:t>신정</a:t>
              </a:r>
              <a:r>
                <a:rPr lang="en-US" altLang="ko-KR" sz="2400" dirty="0">
                  <a:solidFill>
                    <a:schemeClr val="tx1"/>
                  </a:solidFill>
                </a:rPr>
                <a:t>, </a:t>
              </a:r>
              <a:r>
                <a:rPr lang="ko-KR" altLang="en-US" sz="2400" dirty="0">
                  <a:solidFill>
                    <a:schemeClr val="tx1"/>
                  </a:solidFill>
                </a:rPr>
                <a:t>음력</a:t>
              </a:r>
              <a:r>
                <a:rPr lang="en-US" altLang="ko-KR" sz="2400" dirty="0">
                  <a:solidFill>
                    <a:schemeClr val="tx1"/>
                  </a:solidFill>
                </a:rPr>
                <a:t>——</a:t>
              </a:r>
              <a:r>
                <a:rPr lang="ko-KR" altLang="en-US" sz="2400" dirty="0">
                  <a:solidFill>
                    <a:schemeClr val="tx1"/>
                  </a:solidFill>
                </a:rPr>
                <a:t>구정</a:t>
              </a:r>
              <a:r>
                <a:rPr lang="en-US" altLang="ko-KR" sz="2400" dirty="0">
                  <a:solidFill>
                    <a:schemeClr val="tx1"/>
                  </a:solidFill>
                </a:rPr>
                <a:t>(</a:t>
              </a:r>
              <a:r>
                <a:rPr lang="ko-KR" altLang="en-US" sz="2400" dirty="0">
                  <a:solidFill>
                    <a:schemeClr val="tx1"/>
                  </a:solidFill>
                </a:rPr>
                <a:t>설날</a:t>
              </a:r>
              <a:r>
                <a:rPr lang="en-US" altLang="ko-KR" sz="2400" dirty="0">
                  <a:solidFill>
                    <a:schemeClr val="tx1"/>
                  </a:solidFill>
                </a:rPr>
                <a:t>)</a:t>
              </a:r>
            </a:p>
            <a:p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阳历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——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元旦，阴历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——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春节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25" name="矩形 24"/>
          <p:cNvSpPr>
            <a:spLocks/>
          </p:cNvSpPr>
          <p:nvPr/>
        </p:nvSpPr>
        <p:spPr>
          <a:xfrm>
            <a:off x="484385" y="4529954"/>
            <a:ext cx="4065846" cy="56168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4</a:t>
            </a:r>
            <a:r>
              <a:rPr lang="ko-KR" altLang="en-US" sz="2400" dirty="0">
                <a:solidFill>
                  <a:schemeClr val="tx1"/>
                </a:solidFill>
              </a:rPr>
              <a:t>월 </a:t>
            </a:r>
            <a:r>
              <a:rPr lang="en-US" altLang="ko-KR" sz="2400" dirty="0">
                <a:solidFill>
                  <a:schemeClr val="tx1"/>
                </a:solidFill>
              </a:rPr>
              <a:t>5</a:t>
            </a:r>
            <a:r>
              <a:rPr lang="ko-KR" altLang="en-US" sz="2400" dirty="0">
                <a:solidFill>
                  <a:schemeClr val="tx1"/>
                </a:solidFill>
              </a:rPr>
              <a:t>일</a:t>
            </a:r>
            <a:r>
              <a:rPr lang="en-US" altLang="ko-KR" sz="2400" dirty="0">
                <a:solidFill>
                  <a:schemeClr val="tx1"/>
                </a:solidFill>
              </a:rPr>
              <a:t>——</a:t>
            </a:r>
            <a:r>
              <a:rPr lang="ko-KR" altLang="en-US" sz="2400" dirty="0">
                <a:solidFill>
                  <a:schemeClr val="tx1"/>
                </a:solidFill>
              </a:rPr>
              <a:t>식목일　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植树节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912166" y="4276194"/>
            <a:ext cx="4065846" cy="1937061"/>
            <a:chOff x="400725" y="2004727"/>
            <a:chExt cx="4065846" cy="1937061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9" name="矩形 28"/>
            <p:cNvSpPr>
              <a:spLocks/>
            </p:cNvSpPr>
            <p:nvPr/>
          </p:nvSpPr>
          <p:spPr>
            <a:xfrm>
              <a:off x="400725" y="2004727"/>
              <a:ext cx="4065846" cy="8154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8</a:t>
              </a:r>
              <a:r>
                <a:rPr lang="ko-KR" altLang="en-US" sz="2400" dirty="0">
                  <a:solidFill>
                    <a:schemeClr val="tx1"/>
                  </a:solidFill>
                </a:rPr>
                <a:t>월 </a:t>
              </a:r>
              <a:r>
                <a:rPr lang="en-US" altLang="ko-KR" sz="2400" dirty="0">
                  <a:solidFill>
                    <a:schemeClr val="tx1"/>
                  </a:solidFill>
                </a:rPr>
                <a:t>15</a:t>
              </a:r>
              <a:r>
                <a:rPr lang="ko-KR" altLang="en-US" sz="2400" dirty="0">
                  <a:solidFill>
                    <a:schemeClr val="tx1"/>
                  </a:solidFill>
                </a:rPr>
                <a:t>일</a:t>
              </a:r>
              <a:r>
                <a:rPr lang="en-US" altLang="ko-KR" sz="2400" dirty="0">
                  <a:solidFill>
                    <a:schemeClr val="tx1"/>
                  </a:solidFill>
                </a:rPr>
                <a:t>——</a:t>
              </a:r>
              <a:r>
                <a:rPr lang="ko-KR" altLang="en-US" sz="2400" dirty="0">
                  <a:solidFill>
                    <a:schemeClr val="tx1"/>
                  </a:solidFill>
                </a:rPr>
                <a:t>광복절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光复节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1" name="矩形 30"/>
            <p:cNvSpPr>
              <a:spLocks/>
            </p:cNvSpPr>
            <p:nvPr/>
          </p:nvSpPr>
          <p:spPr>
            <a:xfrm>
              <a:off x="400725" y="3079704"/>
              <a:ext cx="4065846" cy="8620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10</a:t>
              </a:r>
              <a:r>
                <a:rPr lang="ko-KR" altLang="en-US" sz="2400" dirty="0">
                  <a:solidFill>
                    <a:schemeClr val="tx1"/>
                  </a:solidFill>
                </a:rPr>
                <a:t>월 </a:t>
              </a:r>
              <a:r>
                <a:rPr lang="en-US" altLang="ko-KR" sz="2400" dirty="0">
                  <a:solidFill>
                    <a:schemeClr val="tx1"/>
                  </a:solidFill>
                </a:rPr>
                <a:t>3</a:t>
              </a:r>
              <a:r>
                <a:rPr lang="ko-KR" altLang="en-US" sz="2400" dirty="0">
                  <a:solidFill>
                    <a:schemeClr val="tx1"/>
                  </a:solidFill>
                </a:rPr>
                <a:t>일</a:t>
              </a:r>
              <a:r>
                <a:rPr lang="en-US" altLang="ko-KR" sz="2400" dirty="0">
                  <a:solidFill>
                    <a:schemeClr val="tx1"/>
                  </a:solidFill>
                </a:rPr>
                <a:t>——</a:t>
              </a:r>
              <a:r>
                <a:rPr lang="ko-KR" altLang="en-US" sz="2400" dirty="0">
                  <a:solidFill>
                    <a:schemeClr val="tx1"/>
                  </a:solidFill>
                </a:rPr>
                <a:t>개천절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开天节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4914" y="250438"/>
            <a:ext cx="8108438" cy="769157"/>
            <a:chOff x="544914" y="250438"/>
            <a:chExt cx="8108438" cy="769157"/>
          </a:xfrm>
          <a:solidFill>
            <a:srgbClr val="FF0000"/>
          </a:solidFill>
        </p:grpSpPr>
        <p:sp>
          <p:nvSpPr>
            <p:cNvPr id="21" name="矩形 20"/>
            <p:cNvSpPr/>
            <p:nvPr/>
          </p:nvSpPr>
          <p:spPr>
            <a:xfrm rot="21075228">
              <a:off x="6893965" y="250438"/>
              <a:ext cx="1759387" cy="767210"/>
            </a:xfrm>
            <a:prstGeom prst="rect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拓展词句</a:t>
              </a:r>
              <a:endPara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30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grpFill/>
            <a:ln w="44450">
              <a:solidFill>
                <a:srgbClr val="FF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8069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544912" y="1146952"/>
            <a:ext cx="5815545" cy="1812661"/>
            <a:chOff x="389693" y="1523092"/>
            <a:chExt cx="5815545" cy="1812661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4" name="矩形 23"/>
            <p:cNvSpPr>
              <a:spLocks/>
            </p:cNvSpPr>
            <p:nvPr/>
          </p:nvSpPr>
          <p:spPr>
            <a:xfrm>
              <a:off x="389695" y="1523092"/>
              <a:ext cx="4065846" cy="10180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5</a:t>
              </a:r>
              <a:r>
                <a:rPr lang="ko-KR" altLang="en-US" sz="2400" dirty="0">
                  <a:solidFill>
                    <a:schemeClr val="tx1"/>
                  </a:solidFill>
                </a:rPr>
                <a:t>월 </a:t>
              </a:r>
              <a:r>
                <a:rPr lang="en-US" altLang="ko-KR" sz="2400" dirty="0">
                  <a:solidFill>
                    <a:schemeClr val="tx1"/>
                  </a:solidFill>
                </a:rPr>
                <a:t>5</a:t>
              </a:r>
              <a:r>
                <a:rPr lang="ko-KR" altLang="en-US" sz="2400" dirty="0">
                  <a:solidFill>
                    <a:schemeClr val="tx1"/>
                  </a:solidFill>
                </a:rPr>
                <a:t>일</a:t>
              </a:r>
              <a:r>
                <a:rPr lang="en-US" altLang="ko-KR" sz="2400" dirty="0">
                  <a:solidFill>
                    <a:schemeClr val="tx1"/>
                  </a:solidFill>
                </a:rPr>
                <a:t>——</a:t>
              </a:r>
              <a:r>
                <a:rPr lang="ko-KR" altLang="en-US" sz="2400" dirty="0">
                  <a:solidFill>
                    <a:schemeClr val="tx1"/>
                  </a:solidFill>
                </a:rPr>
                <a:t>어린이 날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儿童节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6" name="矩形 25"/>
            <p:cNvSpPr>
              <a:spLocks/>
            </p:cNvSpPr>
            <p:nvPr/>
          </p:nvSpPr>
          <p:spPr>
            <a:xfrm>
              <a:off x="389693" y="2774071"/>
              <a:ext cx="5815545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en-US" altLang="ko-KR" sz="2400" dirty="0">
                  <a:solidFill>
                    <a:schemeClr val="tx1"/>
                  </a:solidFill>
                </a:rPr>
                <a:t>12</a:t>
              </a:r>
              <a:r>
                <a:rPr lang="ko-KR" altLang="en-US" sz="2400" dirty="0">
                  <a:solidFill>
                    <a:schemeClr val="tx1"/>
                  </a:solidFill>
                </a:rPr>
                <a:t>월 </a:t>
              </a:r>
              <a:r>
                <a:rPr lang="en-US" altLang="ko-KR" sz="2400" dirty="0">
                  <a:solidFill>
                    <a:schemeClr val="tx1"/>
                  </a:solidFill>
                </a:rPr>
                <a:t>25</a:t>
              </a:r>
              <a:r>
                <a:rPr lang="ko-KR" altLang="en-US" sz="2400" dirty="0">
                  <a:solidFill>
                    <a:schemeClr val="tx1"/>
                  </a:solidFill>
                </a:rPr>
                <a:t>일</a:t>
              </a:r>
              <a:r>
                <a:rPr lang="en-US" altLang="ko-KR" sz="2400" dirty="0">
                  <a:solidFill>
                    <a:schemeClr val="tx1"/>
                  </a:solidFill>
                </a:rPr>
                <a:t>——</a:t>
              </a:r>
              <a:r>
                <a:rPr lang="ko-KR" altLang="en-US" sz="2400" dirty="0">
                  <a:solidFill>
                    <a:schemeClr val="tx1"/>
                  </a:solidFill>
                </a:rPr>
                <a:t>크리스마스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圣诞节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30" name="矩形 29"/>
          <p:cNvSpPr>
            <a:spLocks/>
          </p:cNvSpPr>
          <p:nvPr/>
        </p:nvSpPr>
        <p:spPr>
          <a:xfrm>
            <a:off x="4812941" y="1146952"/>
            <a:ext cx="4065846" cy="10180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10</a:t>
            </a:r>
            <a:r>
              <a:rPr lang="ko-KR" altLang="en-US" sz="2400" dirty="0">
                <a:solidFill>
                  <a:schemeClr val="tx1"/>
                </a:solidFill>
              </a:rPr>
              <a:t>월 </a:t>
            </a:r>
            <a:r>
              <a:rPr lang="en-US" altLang="ko-KR" sz="2400" dirty="0">
                <a:solidFill>
                  <a:schemeClr val="tx1"/>
                </a:solidFill>
              </a:rPr>
              <a:t>9</a:t>
            </a:r>
            <a:r>
              <a:rPr lang="ko-KR" altLang="en-US" sz="2400" dirty="0">
                <a:solidFill>
                  <a:schemeClr val="tx1"/>
                </a:solidFill>
              </a:rPr>
              <a:t>일</a:t>
            </a:r>
            <a:r>
              <a:rPr lang="en-US" altLang="ko-KR" sz="2400" dirty="0">
                <a:solidFill>
                  <a:schemeClr val="tx1"/>
                </a:solidFill>
              </a:rPr>
              <a:t>——</a:t>
            </a:r>
            <a:r>
              <a:rPr lang="ko-KR" altLang="en-US" sz="2400" dirty="0">
                <a:solidFill>
                  <a:schemeClr val="tx1"/>
                </a:solidFill>
              </a:rPr>
              <a:t>한글날　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韩文节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4914" y="250438"/>
            <a:ext cx="8108438" cy="769157"/>
            <a:chOff x="544914" y="250438"/>
            <a:chExt cx="8108438" cy="769157"/>
          </a:xfrm>
          <a:solidFill>
            <a:srgbClr val="FF0000"/>
          </a:solidFill>
        </p:grpSpPr>
        <p:sp>
          <p:nvSpPr>
            <p:cNvPr id="10" name="矩形 9"/>
            <p:cNvSpPr/>
            <p:nvPr/>
          </p:nvSpPr>
          <p:spPr>
            <a:xfrm rot="21075228">
              <a:off x="6893965" y="250438"/>
              <a:ext cx="1759387" cy="767210"/>
            </a:xfrm>
            <a:prstGeom prst="rect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拓展词句</a:t>
              </a:r>
              <a:endPara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1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grpFill/>
            <a:ln w="44450">
              <a:solidFill>
                <a:srgbClr val="FF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676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1109672"/>
            <a:ext cx="4093149" cy="3193583"/>
            <a:chOff x="362392" y="1523092"/>
            <a:chExt cx="4093149" cy="3193583"/>
          </a:xfrm>
        </p:grpSpPr>
        <p:sp>
          <p:nvSpPr>
            <p:cNvPr id="21" name="矩形 20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용건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事情，事项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자식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子女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5" name="矩形 24"/>
            <p:cNvSpPr>
              <a:spLocks/>
            </p:cNvSpPr>
            <p:nvPr/>
          </p:nvSpPr>
          <p:spPr>
            <a:xfrm>
              <a:off x="389695" y="32478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체질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体质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1" name="矩形 30"/>
            <p:cNvSpPr>
              <a:spLocks/>
            </p:cNvSpPr>
            <p:nvPr/>
          </p:nvSpPr>
          <p:spPr>
            <a:xfrm>
              <a:off x="362392" y="4154993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관건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关键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4914" y="250438"/>
            <a:ext cx="8108438" cy="769157"/>
            <a:chOff x="544914" y="250438"/>
            <a:chExt cx="8108438" cy="769157"/>
          </a:xfrm>
        </p:grpSpPr>
        <p:sp>
          <p:nvSpPr>
            <p:cNvPr id="16" name="矩形 15"/>
            <p:cNvSpPr/>
            <p:nvPr/>
          </p:nvSpPr>
          <p:spPr>
            <a:xfrm rot="21075228">
              <a:off x="6893965" y="250438"/>
              <a:ext cx="1759387" cy="76721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보충단어</a:t>
              </a:r>
              <a:endPara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7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chemeClr val="accent6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826592" y="1109672"/>
            <a:ext cx="4093149" cy="3193583"/>
            <a:chOff x="362392" y="1523092"/>
            <a:chExt cx="4093149" cy="3193583"/>
          </a:xfrm>
        </p:grpSpPr>
        <p:sp>
          <p:nvSpPr>
            <p:cNvPr id="12" name="矩形 11"/>
            <p:cNvSpPr>
              <a:spLocks/>
            </p:cNvSpPr>
            <p:nvPr/>
          </p:nvSpPr>
          <p:spPr>
            <a:xfrm>
              <a:off x="389695" y="1523092"/>
              <a:ext cx="4038543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한류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韩流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5" name="矩形 14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사절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谢绝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>
            <a:xfrm>
              <a:off x="389695" y="32478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뇌물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贿赂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>
            <a:xfrm>
              <a:off x="362392" y="4154993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성의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诚意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4914" y="4571522"/>
            <a:ext cx="4065846" cy="1392078"/>
            <a:chOff x="389695" y="1523092"/>
            <a:chExt cx="4065846" cy="1392078"/>
          </a:xfrm>
        </p:grpSpPr>
        <p:sp>
          <p:nvSpPr>
            <p:cNvPr id="24" name="矩形 23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군대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军队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6" name="矩形 25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흐뭇하다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心满意足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48583" y="4571522"/>
            <a:ext cx="4065846" cy="1392078"/>
            <a:chOff x="389695" y="1523092"/>
            <a:chExt cx="4065846" cy="1392078"/>
          </a:xfrm>
        </p:grpSpPr>
        <p:sp>
          <p:nvSpPr>
            <p:cNvPr id="30" name="矩形 29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요가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瑜伽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2" name="矩形 31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조절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调节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204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44914" y="250438"/>
            <a:ext cx="8108438" cy="769157"/>
            <a:chOff x="544914" y="250438"/>
            <a:chExt cx="8108438" cy="769157"/>
          </a:xfrm>
        </p:grpSpPr>
        <p:sp>
          <p:nvSpPr>
            <p:cNvPr id="16" name="矩形 15"/>
            <p:cNvSpPr/>
            <p:nvPr/>
          </p:nvSpPr>
          <p:spPr>
            <a:xfrm rot="21075228">
              <a:off x="6893965" y="250438"/>
              <a:ext cx="1759387" cy="76721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보충단어</a:t>
              </a:r>
              <a:endPara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7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chemeClr val="accent6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544914" y="1146952"/>
            <a:ext cx="4065846" cy="1392078"/>
            <a:chOff x="389695" y="1523092"/>
            <a:chExt cx="4065846" cy="1392078"/>
          </a:xfrm>
        </p:grpSpPr>
        <p:sp>
          <p:nvSpPr>
            <p:cNvPr id="24" name="矩形 23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우울하다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忧郁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6" name="矩形 25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프로포즈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告白，求婚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12941" y="1115159"/>
            <a:ext cx="4065846" cy="1392078"/>
            <a:chOff x="389695" y="1523092"/>
            <a:chExt cx="4065846" cy="1392078"/>
          </a:xfrm>
        </p:grpSpPr>
        <p:sp>
          <p:nvSpPr>
            <p:cNvPr id="10" name="矩形 9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비법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秘诀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1" name="矩形 10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질투하다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嫉妒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72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55500" y="1231662"/>
            <a:ext cx="3545107" cy="3162657"/>
            <a:chOff x="502768" y="1380468"/>
            <a:chExt cx="4394963" cy="3162657"/>
          </a:xfrm>
        </p:grpSpPr>
        <p:sp>
          <p:nvSpPr>
            <p:cNvPr id="21" name="矩形 20"/>
            <p:cNvSpPr>
              <a:spLocks/>
            </p:cNvSpPr>
            <p:nvPr/>
          </p:nvSpPr>
          <p:spPr>
            <a:xfrm>
              <a:off x="502768" y="1380468"/>
              <a:ext cx="4393672" cy="57233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000" dirty="0">
                  <a:solidFill>
                    <a:schemeClr val="tx1"/>
                  </a:solidFill>
                </a:rPr>
                <a:t>스승의 날 </a:t>
              </a:r>
              <a:r>
                <a:rPr lang="en-US" altLang="ko-KR" sz="20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0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0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0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教师节</a:t>
              </a:r>
              <a:endParaRPr lang="zh-CN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2" name="矩形 21"/>
            <p:cNvSpPr>
              <a:spLocks/>
            </p:cNvSpPr>
            <p:nvPr/>
          </p:nvSpPr>
          <p:spPr>
            <a:xfrm>
              <a:off x="504059" y="2197345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걷다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收取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504059" y="3030817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가정의 달 </a:t>
              </a:r>
              <a:r>
                <a:rPr lang="en-US" altLang="ko-KR" sz="2400" dirty="0">
                  <a:solidFill>
                    <a:schemeClr val="tx1"/>
                  </a:solidFill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家庭月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4" name="矩形 23"/>
            <p:cNvSpPr>
              <a:spLocks/>
            </p:cNvSpPr>
            <p:nvPr/>
          </p:nvSpPr>
          <p:spPr>
            <a:xfrm>
              <a:off x="503413" y="3768293"/>
              <a:ext cx="4393672" cy="7748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000" dirty="0">
                  <a:solidFill>
                    <a:schemeClr val="tx1"/>
                  </a:solidFill>
                </a:rPr>
                <a:t>부담스럽다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负担，重荷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>
              <a:cxnSpLocks/>
            </p:cNvCxnSpPr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>
            <a:spLocks/>
          </p:cNvSpPr>
          <p:nvPr/>
        </p:nvSpPr>
        <p:spPr>
          <a:xfrm>
            <a:off x="4984643" y="4540146"/>
            <a:ext cx="3599799" cy="55628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주머니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口袋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84125" y="1231662"/>
            <a:ext cx="3544067" cy="3052870"/>
            <a:chOff x="503413" y="1235955"/>
            <a:chExt cx="4393674" cy="3052870"/>
          </a:xfrm>
        </p:grpSpPr>
        <p:sp>
          <p:nvSpPr>
            <p:cNvPr id="13" name="矩形 12"/>
            <p:cNvSpPr>
              <a:spLocks/>
            </p:cNvSpPr>
            <p:nvPr/>
          </p:nvSpPr>
          <p:spPr>
            <a:xfrm>
              <a:off x="504056" y="1235955"/>
              <a:ext cx="4393030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어린이날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儿童节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4" name="矩形 13"/>
            <p:cNvSpPr>
              <a:spLocks/>
            </p:cNvSpPr>
            <p:nvPr/>
          </p:nvSpPr>
          <p:spPr>
            <a:xfrm>
              <a:off x="503414" y="2066351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어버이날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父母节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5" name="矩形 14"/>
            <p:cNvSpPr>
              <a:spLocks/>
            </p:cNvSpPr>
            <p:nvPr/>
          </p:nvSpPr>
          <p:spPr>
            <a:xfrm>
              <a:off x="503414" y="2896747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여왕의 달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女王月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6" name="矩形 15"/>
            <p:cNvSpPr>
              <a:spLocks/>
            </p:cNvSpPr>
            <p:nvPr/>
          </p:nvSpPr>
          <p:spPr>
            <a:xfrm>
              <a:off x="503413" y="3727143"/>
              <a:ext cx="4393674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000" dirty="0">
                  <a:solidFill>
                    <a:schemeClr val="tx1"/>
                  </a:solidFill>
                </a:rPr>
                <a:t>아끼다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爱惜，节省</a:t>
              </a:r>
            </a:p>
          </p:txBody>
        </p:sp>
      </p:grpSp>
      <p:sp>
        <p:nvSpPr>
          <p:cNvPr id="17" name="矩形 16"/>
          <p:cNvSpPr>
            <a:spLocks/>
          </p:cNvSpPr>
          <p:nvPr/>
        </p:nvSpPr>
        <p:spPr>
          <a:xfrm>
            <a:off x="755500" y="4651246"/>
            <a:ext cx="3544066" cy="6004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000" dirty="0" smtClean="0">
                <a:solidFill>
                  <a:schemeClr val="tx1"/>
                </a:solidFill>
              </a:rPr>
              <a:t>연중행사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</a:t>
            </a:r>
            <a:r>
              <a:rPr lang="en-US" altLang="ko-KR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年中活动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754979" y="5486402"/>
            <a:ext cx="3543546" cy="75303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쉴 새 없다 </a:t>
            </a:r>
            <a:r>
              <a:rPr lang="en-US" altLang="ko-KR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</a:t>
            </a:r>
            <a:r>
              <a:rPr lang="en-US" altLang="ko-KR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不停地，不断地</a:t>
            </a:r>
            <a:endParaRPr lang="zh-CN" altLang="zh-CN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25" name="矩形 24"/>
          <p:cNvSpPr>
            <a:spLocks/>
          </p:cNvSpPr>
          <p:nvPr/>
        </p:nvSpPr>
        <p:spPr>
          <a:xfrm>
            <a:off x="5012508" y="5303039"/>
            <a:ext cx="3544067" cy="5329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여유롭다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宽裕</a:t>
            </a:r>
          </a:p>
        </p:txBody>
      </p:sp>
      <p:sp>
        <p:nvSpPr>
          <p:cNvPr id="20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033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842" y="2748252"/>
            <a:ext cx="8415085" cy="37856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모레가 스승의 날인데 이번엔 어떻게 할 거예요</a:t>
            </a:r>
            <a:r>
              <a:rPr lang="en-US" altLang="ko-KR" sz="2400" dirty="0"/>
              <a:t>? 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헤럴드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이번에도 다 같이 만 원씩 걷어서 선물 사 드리는 게 어때요</a:t>
            </a:r>
            <a:r>
              <a:rPr lang="en-US" altLang="ko-KR" sz="2400" dirty="0"/>
              <a:t>? </a:t>
            </a:r>
            <a:endParaRPr lang="en-US" altLang="ko-KR" sz="2400" dirty="0" smtClean="0"/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정성민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/>
              <a:t>휴</a:t>
            </a:r>
            <a:r>
              <a:rPr lang="en-US" altLang="ko-KR" sz="2400" dirty="0"/>
              <a:t>, 5</a:t>
            </a:r>
            <a:r>
              <a:rPr lang="ko-KR" altLang="en-US" sz="2400" dirty="0"/>
              <a:t>월은 정말 돈 나갈 데가 많은 것 같아요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김지은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/>
              <a:t>저도 이번 달 용돈을 벌써 다 썼어요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정성민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</a:t>
            </a:r>
            <a:r>
              <a:rPr lang="en-US" altLang="ko-KR" sz="2400" dirty="0"/>
              <a:t>5</a:t>
            </a:r>
            <a:r>
              <a:rPr lang="ko-KR" altLang="en-US" sz="2400" dirty="0"/>
              <a:t>월이 가정의 달이라고는 하는데 우리한텐 부담스럽</a:t>
            </a:r>
            <a:r>
              <a:rPr lang="ko-KR" altLang="en-US" sz="2400" dirty="0">
                <a:hlinkClick r:id="rId3" action="ppaction://hlinksldjump"/>
              </a:rPr>
              <a:t>기만 한 것 같아요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김지은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/>
              <a:t>맞아요</a:t>
            </a:r>
            <a:r>
              <a:rPr lang="en-US" altLang="ko-KR" sz="2400" dirty="0"/>
              <a:t>. </a:t>
            </a:r>
            <a:r>
              <a:rPr lang="ko-KR" altLang="en-US" sz="2400" dirty="0"/>
              <a:t>모든 연중행사가 </a:t>
            </a:r>
            <a:r>
              <a:rPr lang="en-US" altLang="ko-KR" sz="2400" dirty="0"/>
              <a:t>5</a:t>
            </a:r>
            <a:r>
              <a:rPr lang="ko-KR" altLang="en-US" sz="2400" dirty="0"/>
              <a:t>월에 다 있어서 돈이 쉴새 없이 나가는 것 같아요</a:t>
            </a:r>
            <a:r>
              <a:rPr lang="en-US" altLang="ko-KR" sz="2400" dirty="0"/>
              <a:t>.</a:t>
            </a:r>
            <a:endParaRPr lang="en-US" altLang="ko-KR" sz="2400" dirty="0" smtClean="0"/>
          </a:p>
          <a:p>
            <a:r>
              <a:rPr lang="en-US" altLang="ko-KR" sz="2400" dirty="0" smtClean="0"/>
              <a:t> 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</a:t>
            </a: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435" y="0"/>
            <a:ext cx="4389129" cy="274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35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843" y="1120763"/>
            <a:ext cx="8652679" cy="37856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헤럴드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/>
              <a:t>하긴 </a:t>
            </a:r>
            <a:r>
              <a:rPr lang="en-US" altLang="ko-KR" sz="2400" dirty="0"/>
              <a:t>5</a:t>
            </a:r>
            <a:r>
              <a:rPr lang="ko-KR" altLang="en-US" sz="2400" dirty="0"/>
              <a:t>월 </a:t>
            </a:r>
            <a:r>
              <a:rPr lang="en-US" altLang="ko-KR" sz="2400" dirty="0"/>
              <a:t>5</a:t>
            </a:r>
            <a:r>
              <a:rPr lang="ko-KR" altLang="en-US" sz="2400" dirty="0"/>
              <a:t>일 어린이날 있지</a:t>
            </a:r>
            <a:r>
              <a:rPr lang="en-US" altLang="ko-KR" sz="2400" dirty="0"/>
              <a:t>, 5</a:t>
            </a:r>
            <a:r>
              <a:rPr lang="ko-KR" altLang="en-US" sz="2400" dirty="0"/>
              <a:t>월 </a:t>
            </a:r>
            <a:r>
              <a:rPr lang="en-US" altLang="ko-KR" sz="2400" dirty="0"/>
              <a:t>8</a:t>
            </a:r>
            <a:r>
              <a:rPr lang="ko-KR" altLang="en-US" sz="2400" dirty="0"/>
              <a:t>일 어버이날 있지</a:t>
            </a:r>
            <a:r>
              <a:rPr lang="en-US" altLang="ko-KR" sz="2400" dirty="0"/>
              <a:t>, 5</a:t>
            </a:r>
            <a:r>
              <a:rPr lang="ko-KR" altLang="en-US" sz="2400" dirty="0"/>
              <a:t>월 </a:t>
            </a:r>
            <a:r>
              <a:rPr lang="en-US" altLang="ko-KR" sz="2400" dirty="0"/>
              <a:t>15</a:t>
            </a:r>
            <a:r>
              <a:rPr lang="ko-KR" altLang="en-US" sz="2400" dirty="0"/>
              <a:t>일 스승의 날까지 </a:t>
            </a:r>
            <a:r>
              <a:rPr lang="ko-KR" altLang="en-US" sz="2400" dirty="0" smtClean="0"/>
              <a:t>있으니 </a:t>
            </a:r>
            <a:r>
              <a:rPr lang="ko-KR" altLang="en-US" sz="2400" dirty="0"/>
              <a:t>많긴 하네요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/>
              <a:t>그뿐만 아니라 </a:t>
            </a:r>
            <a:r>
              <a:rPr lang="en-US" altLang="ko-KR" sz="2400" dirty="0"/>
              <a:t>5</a:t>
            </a:r>
            <a:r>
              <a:rPr lang="ko-KR" altLang="en-US" sz="2400" dirty="0"/>
              <a:t>월에 결혼하는 커플이 많아서 축의금으로 나가는 돈도 </a:t>
            </a:r>
            <a:r>
              <a:rPr lang="ko-KR" altLang="en-US" sz="2400" dirty="0">
                <a:hlinkClick r:id="rId3" action="ppaction://hlinksldjump"/>
              </a:rPr>
              <a:t>만만치 </a:t>
            </a:r>
            <a:r>
              <a:rPr lang="ko-KR" altLang="en-US" sz="2400" dirty="0" smtClean="0">
                <a:hlinkClick r:id="rId3" action="ppaction://hlinksldjump"/>
              </a:rPr>
              <a:t>않을 걸요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헤럴드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en-US" altLang="ko-KR" sz="2400" dirty="0"/>
              <a:t>5</a:t>
            </a:r>
            <a:r>
              <a:rPr lang="ko-KR" altLang="en-US" sz="2400" dirty="0"/>
              <a:t>월에 왜 결혼하</a:t>
            </a:r>
            <a:r>
              <a:rPr lang="ko-KR" altLang="en-US" sz="2400" dirty="0">
                <a:hlinkClick r:id="rId4" action="ppaction://hlinksldjump"/>
              </a:rPr>
              <a:t>고자 하는 </a:t>
            </a:r>
            <a:r>
              <a:rPr lang="ko-KR" altLang="en-US" sz="2400" dirty="0"/>
              <a:t>커플들이 많아요</a:t>
            </a:r>
            <a:r>
              <a:rPr lang="en-US" altLang="ko-KR" sz="2400" dirty="0" smtClean="0"/>
              <a:t>?</a:t>
            </a:r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김지은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아마도 </a:t>
            </a:r>
            <a:r>
              <a:rPr lang="en-US" altLang="ko-KR" sz="2400" dirty="0"/>
              <a:t>5</a:t>
            </a:r>
            <a:r>
              <a:rPr lang="ko-KR" altLang="en-US" sz="2400" dirty="0"/>
              <a:t>월이 ‘여왕의 달’이기 때문에 그</a:t>
            </a:r>
            <a:r>
              <a:rPr lang="ko-KR" altLang="en-US" sz="2400" dirty="0">
                <a:hlinkClick r:id="rId5" action="ppaction://hlinksldjump"/>
              </a:rPr>
              <a:t>럴 걸요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정성민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이번 달은 정말 아껴서 생활해야겠어요</a:t>
            </a:r>
            <a:r>
              <a:rPr lang="en-US" altLang="ko-KR" sz="2400" dirty="0"/>
              <a:t>.</a:t>
            </a:r>
            <a:endParaRPr lang="en-US" altLang="ko-KR" sz="2400" dirty="0" smtClean="0"/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주머니가 여유롭지 않으면 언제든지 얘기하세요</a:t>
            </a:r>
            <a:r>
              <a:rPr lang="en-US" altLang="ko-KR" sz="2400" dirty="0"/>
              <a:t>. </a:t>
            </a:r>
            <a:r>
              <a:rPr lang="ko-KR" altLang="en-US" sz="2400" dirty="0"/>
              <a:t>제가 빌려 줄게요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정성민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말이라도 </a:t>
            </a:r>
            <a:r>
              <a:rPr lang="ko-KR" altLang="en-US" sz="2400" dirty="0" smtClean="0"/>
              <a:t>고마워요</a:t>
            </a:r>
            <a:r>
              <a:rPr lang="en-US" altLang="ko-KR" sz="2400" dirty="0" smtClean="0"/>
              <a:t>.</a:t>
            </a:r>
            <a:endParaRPr lang="en-US" altLang="ko-KR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webpage-home_81886">
            <a:hlinkClick r:id="rId6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088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8839" y="1451454"/>
            <a:ext cx="8171089" cy="527836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ko-KR" altLang="en-US" sz="2800" b="1" dirty="0"/>
              <a:t>～기만 하다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惯用型，用于形容词后，表示持续保持某种状态；用于动词后，表示只是那样做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ko-KR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ko-KR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ko-KR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ko-KR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+mj-ea"/>
              </a:rPr>
              <a:t>    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55505" y="2889035"/>
            <a:ext cx="7414055" cy="390568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endParaRPr lang="en-US" altLang="zh-CN" b="1" dirty="0">
              <a:solidFill>
                <a:srgbClr val="FFC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ko-KR" sz="2400" dirty="0"/>
              <a:t>1) </a:t>
            </a:r>
            <a:r>
              <a:rPr lang="ko-KR" altLang="en-US" sz="2400" dirty="0"/>
              <a:t>그 아이는 울기만 해요</a:t>
            </a:r>
            <a:r>
              <a:rPr lang="en-US" altLang="ko-KR" sz="2400" dirty="0"/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那个孩子光哭。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다른 일은 안 하고 한국말을 배우기만 해요</a:t>
            </a:r>
            <a:r>
              <a:rPr lang="en-US" altLang="ko-KR" sz="2400" dirty="0"/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我不做别的事，只学韩国语。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이렇게 큰 잘못을 했는데 아무렇지도 않아요</a:t>
            </a:r>
            <a:r>
              <a:rPr lang="en-US" altLang="ko-KR" sz="2400" dirty="0"/>
              <a:t>?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你犯了这么大的错误，一点儿也不在乎吗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엄마한테 미안하기만 해요</a:t>
            </a:r>
            <a:r>
              <a:rPr lang="en-US" altLang="ko-KR" sz="2400" dirty="0"/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只是觉得对不起母亲。</a:t>
            </a:r>
          </a:p>
        </p:txBody>
      </p:sp>
    </p:spTree>
    <p:extLst>
      <p:ext uri="{BB962C8B-B14F-4D97-AF65-F5344CB8AC3E}">
        <p14:creationId xmlns:p14="http://schemas.microsoft.com/office/powerpoint/2010/main" val="339163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8027852" cy="44012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/>
              <a:t>4)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지은 씨는 남자 친구와 헤어진 뒤로 좀 어때요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 </a:t>
            </a:r>
            <a:r>
              <a:rPr lang="en-US" altLang="ko-KR" sz="2800" dirty="0">
                <a:sym typeface="Symbol"/>
              </a:rPr>
              <a:t> </a:t>
            </a:r>
            <a:r>
              <a:rPr lang="ko-KR" altLang="en-US" sz="28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동생은 요즘 공부 열심히 해요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 </a:t>
            </a:r>
            <a:r>
              <a:rPr lang="en-US" altLang="ko-KR" sz="2800" dirty="0">
                <a:sym typeface="Symbol"/>
              </a:rPr>
              <a:t></a:t>
            </a:r>
            <a:r>
              <a:rPr lang="ko-KR" altLang="en-US" sz="2800" dirty="0"/>
              <a:t>　　</a:t>
            </a:r>
            <a:r>
              <a:rPr lang="ko-KR" altLang="en-US" sz="2400" dirty="0"/>
              <a:t>　　　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730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5159</TotalTime>
  <Words>2970</Words>
  <Application>Microsoft Office PowerPoint</Application>
  <PresentationFormat>全屏显示(4:3)</PresentationFormat>
  <Paragraphs>515</Paragraphs>
  <Slides>43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8</vt:i4>
      </vt:variant>
      <vt:variant>
        <vt:lpstr>幻灯片标题</vt:lpstr>
      </vt:variant>
      <vt:variant>
        <vt:i4>43</vt:i4>
      </vt:variant>
    </vt:vector>
  </HeadingPairs>
  <TitlesOfParts>
    <vt:vector size="51" baseType="lpstr">
      <vt:lpstr>Office 主题</vt:lpstr>
      <vt:lpstr>Office 主题​​</vt:lpstr>
      <vt:lpstr>1_Office 主题​​</vt:lpstr>
      <vt:lpstr>3_Office 主题​​</vt:lpstr>
      <vt:lpstr>4_Office 主题​​</vt:lpstr>
      <vt:lpstr>9_Office 主题​​</vt:lpstr>
      <vt:lpstr>16_Office 主题​​</vt:lpstr>
      <vt:lpstr>17_Office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cb</cp:lastModifiedBy>
  <cp:revision>476</cp:revision>
  <dcterms:created xsi:type="dcterms:W3CDTF">2016-11-30T01:22:09Z</dcterms:created>
  <dcterms:modified xsi:type="dcterms:W3CDTF">2018-05-23T08:35:08Z</dcterms:modified>
</cp:coreProperties>
</file>